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19"/>
  </p:notesMasterIdLst>
  <p:sldIdLst>
    <p:sldId id="256" r:id="rId2"/>
    <p:sldId id="257" r:id="rId3"/>
    <p:sldId id="273" r:id="rId4"/>
    <p:sldId id="258" r:id="rId5"/>
    <p:sldId id="259" r:id="rId6"/>
    <p:sldId id="260" r:id="rId7"/>
    <p:sldId id="261" r:id="rId8"/>
    <p:sldId id="263" r:id="rId9"/>
    <p:sldId id="265" r:id="rId10"/>
    <p:sldId id="271" r:id="rId11"/>
    <p:sldId id="264" r:id="rId12"/>
    <p:sldId id="272" r:id="rId13"/>
    <p:sldId id="262" r:id="rId14"/>
    <p:sldId id="267" r:id="rId15"/>
    <p:sldId id="268" r:id="rId16"/>
    <p:sldId id="269" r:id="rId17"/>
    <p:sldId id="27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66948" autoAdjust="0"/>
  </p:normalViewPr>
  <p:slideViewPr>
    <p:cSldViewPr>
      <p:cViewPr varScale="1">
        <p:scale>
          <a:sx n="73" d="100"/>
          <a:sy n="73" d="100"/>
        </p:scale>
        <p:origin x="-10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1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AAAE80-798B-4EDD-A689-59BA586CE1ED}" type="doc">
      <dgm:prSet loTypeId="urn:microsoft.com/office/officeart/2005/8/layout/cycle3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537C26-8F98-4E2C-BCE9-EA39CD07797F}">
      <dgm:prSet phldrT="[Текст]"/>
      <dgm:spPr/>
      <dgm:t>
        <a:bodyPr/>
        <a:lstStyle/>
        <a:p>
          <a:r>
            <a:rPr lang="ru-RU" dirty="0" smtClean="0"/>
            <a:t>Строительство</a:t>
          </a:r>
          <a:endParaRPr lang="ru-RU" dirty="0"/>
        </a:p>
      </dgm:t>
    </dgm:pt>
    <dgm:pt modelId="{736C5AF4-5583-4179-8024-24B13E9B57F2}" type="parTrans" cxnId="{C01E9F7D-D851-4D43-9CE0-CF49EBE8A424}">
      <dgm:prSet/>
      <dgm:spPr/>
      <dgm:t>
        <a:bodyPr/>
        <a:lstStyle/>
        <a:p>
          <a:endParaRPr lang="ru-RU"/>
        </a:p>
      </dgm:t>
    </dgm:pt>
    <dgm:pt modelId="{9D19F302-B345-40C8-BAFE-C1FDF51BA360}" type="sibTrans" cxnId="{C01E9F7D-D851-4D43-9CE0-CF49EBE8A424}">
      <dgm:prSet/>
      <dgm:spPr/>
      <dgm:t>
        <a:bodyPr/>
        <a:lstStyle/>
        <a:p>
          <a:endParaRPr lang="ru-RU"/>
        </a:p>
      </dgm:t>
    </dgm:pt>
    <dgm:pt modelId="{8A095295-2736-40F0-B740-B1ABC0B9F6AD}">
      <dgm:prSet phldrT="[Текст]"/>
      <dgm:spPr/>
      <dgm:t>
        <a:bodyPr/>
        <a:lstStyle/>
        <a:p>
          <a:r>
            <a:rPr lang="ru-RU" dirty="0" smtClean="0"/>
            <a:t>Эксплуатация</a:t>
          </a:r>
          <a:endParaRPr lang="ru-RU" dirty="0"/>
        </a:p>
      </dgm:t>
    </dgm:pt>
    <dgm:pt modelId="{DDC1C827-C852-4B5D-8962-25001217BAA6}" type="parTrans" cxnId="{F6CA6FA7-BD17-4B7C-ABBA-A659ACF6060F}">
      <dgm:prSet/>
      <dgm:spPr/>
      <dgm:t>
        <a:bodyPr/>
        <a:lstStyle/>
        <a:p>
          <a:endParaRPr lang="ru-RU"/>
        </a:p>
      </dgm:t>
    </dgm:pt>
    <dgm:pt modelId="{B3FF81F4-1669-45ED-8E66-EDDF34193A81}" type="sibTrans" cxnId="{F6CA6FA7-BD17-4B7C-ABBA-A659ACF6060F}">
      <dgm:prSet/>
      <dgm:spPr/>
      <dgm:t>
        <a:bodyPr/>
        <a:lstStyle/>
        <a:p>
          <a:endParaRPr lang="ru-RU"/>
        </a:p>
      </dgm:t>
    </dgm:pt>
    <dgm:pt modelId="{17630EA3-EDE8-4960-8D4F-4783B2EF9191}">
      <dgm:prSet phldrT="[Текст]"/>
      <dgm:spPr/>
      <dgm:t>
        <a:bodyPr/>
        <a:lstStyle/>
        <a:p>
          <a:r>
            <a:rPr lang="ru-RU" dirty="0" smtClean="0"/>
            <a:t>Техническое обеспечение</a:t>
          </a:r>
          <a:endParaRPr lang="ru-RU" dirty="0"/>
        </a:p>
      </dgm:t>
    </dgm:pt>
    <dgm:pt modelId="{BEA44DB8-DBC6-4440-8BE9-1C5C46B50976}" type="parTrans" cxnId="{85A4A358-5042-47C8-B77F-129F0BC1EF62}">
      <dgm:prSet/>
      <dgm:spPr/>
      <dgm:t>
        <a:bodyPr/>
        <a:lstStyle/>
        <a:p>
          <a:endParaRPr lang="ru-RU"/>
        </a:p>
      </dgm:t>
    </dgm:pt>
    <dgm:pt modelId="{E59DF05C-6597-4177-9D2D-9B48A5ACAD80}" type="sibTrans" cxnId="{85A4A358-5042-47C8-B77F-129F0BC1EF62}">
      <dgm:prSet/>
      <dgm:spPr/>
      <dgm:t>
        <a:bodyPr/>
        <a:lstStyle/>
        <a:p>
          <a:endParaRPr lang="ru-RU"/>
        </a:p>
      </dgm:t>
    </dgm:pt>
    <dgm:pt modelId="{7BE92391-8593-449F-A46C-ED7D00D65393}">
      <dgm:prSet phldrT="[Текст]"/>
      <dgm:spPr/>
      <dgm:t>
        <a:bodyPr/>
        <a:lstStyle/>
        <a:p>
          <a:r>
            <a:rPr lang="ru-RU" dirty="0" smtClean="0"/>
            <a:t>Охрана</a:t>
          </a:r>
          <a:endParaRPr lang="ru-RU" dirty="0"/>
        </a:p>
      </dgm:t>
    </dgm:pt>
    <dgm:pt modelId="{EEB58D3E-92F6-4CE1-82A9-0263077CFBF5}" type="parTrans" cxnId="{BD47DED1-5805-47B3-A2A3-9A25651C2628}">
      <dgm:prSet/>
      <dgm:spPr/>
      <dgm:t>
        <a:bodyPr/>
        <a:lstStyle/>
        <a:p>
          <a:endParaRPr lang="ru-RU"/>
        </a:p>
      </dgm:t>
    </dgm:pt>
    <dgm:pt modelId="{C6D60B8A-800C-406B-8194-FCD7CD846373}" type="sibTrans" cxnId="{BD47DED1-5805-47B3-A2A3-9A25651C2628}">
      <dgm:prSet/>
      <dgm:spPr/>
      <dgm:t>
        <a:bodyPr/>
        <a:lstStyle/>
        <a:p>
          <a:endParaRPr lang="ru-RU"/>
        </a:p>
      </dgm:t>
    </dgm:pt>
    <dgm:pt modelId="{E64F92DF-BC7E-4E94-A362-3650CD89A1DB}">
      <dgm:prSet phldrT="[Текст]"/>
      <dgm:spPr/>
      <dgm:t>
        <a:bodyPr/>
        <a:lstStyle/>
        <a:p>
          <a:r>
            <a:rPr lang="ru-RU" dirty="0" smtClean="0"/>
            <a:t>Уборка</a:t>
          </a:r>
          <a:endParaRPr lang="ru-RU" dirty="0"/>
        </a:p>
      </dgm:t>
    </dgm:pt>
    <dgm:pt modelId="{703F4851-3F5F-4106-B949-9F62AD383AB4}" type="parTrans" cxnId="{6753DBB9-2164-4BAB-80BA-A76A8F78E172}">
      <dgm:prSet/>
      <dgm:spPr/>
      <dgm:t>
        <a:bodyPr/>
        <a:lstStyle/>
        <a:p>
          <a:endParaRPr lang="ru-RU"/>
        </a:p>
      </dgm:t>
    </dgm:pt>
    <dgm:pt modelId="{FCE96BA0-106B-43C2-9C51-A788A1C476E3}" type="sibTrans" cxnId="{6753DBB9-2164-4BAB-80BA-A76A8F78E172}">
      <dgm:prSet/>
      <dgm:spPr/>
      <dgm:t>
        <a:bodyPr/>
        <a:lstStyle/>
        <a:p>
          <a:endParaRPr lang="ru-RU"/>
        </a:p>
      </dgm:t>
    </dgm:pt>
    <dgm:pt modelId="{3269858D-F434-4001-BAE7-FE1BB63A2152}" type="pres">
      <dgm:prSet presAssocID="{A7AAAE80-798B-4EDD-A689-59BA586CE1E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47CF97-0086-45CB-84F3-1485CBC184C0}" type="pres">
      <dgm:prSet presAssocID="{A7AAAE80-798B-4EDD-A689-59BA586CE1ED}" presName="cycle" presStyleCnt="0"/>
      <dgm:spPr/>
      <dgm:t>
        <a:bodyPr/>
        <a:lstStyle/>
        <a:p>
          <a:endParaRPr lang="ru-RU"/>
        </a:p>
      </dgm:t>
    </dgm:pt>
    <dgm:pt modelId="{7E2EB5B7-4BD2-4F75-91E3-1B45878BAC8B}" type="pres">
      <dgm:prSet presAssocID="{45537C26-8F98-4E2C-BCE9-EA39CD07797F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40FF7D-FE85-4C78-A9A2-6215CF45CDC5}" type="pres">
      <dgm:prSet presAssocID="{9D19F302-B345-40C8-BAFE-C1FDF51BA360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18B2AAAF-6A28-45BF-AFFD-37E133183568}" type="pres">
      <dgm:prSet presAssocID="{8A095295-2736-40F0-B740-B1ABC0B9F6AD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2700D3-50A6-4EC0-99BF-7A73BF3C3361}" type="pres">
      <dgm:prSet presAssocID="{17630EA3-EDE8-4960-8D4F-4783B2EF9191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C5C22A-F5B0-49D1-86D3-140EDECFCA12}" type="pres">
      <dgm:prSet presAssocID="{7BE92391-8593-449F-A46C-ED7D00D65393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0BCD46-B243-41F9-B31B-7A46F3142AF6}" type="pres">
      <dgm:prSet presAssocID="{E64F92DF-BC7E-4E94-A362-3650CD89A1DB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FAA7F2-4D67-4378-BF19-6FA0F4585B46}" type="presOf" srcId="{E64F92DF-BC7E-4E94-A362-3650CD89A1DB}" destId="{120BCD46-B243-41F9-B31B-7A46F3142AF6}" srcOrd="0" destOrd="0" presId="urn:microsoft.com/office/officeart/2005/8/layout/cycle3"/>
    <dgm:cxn modelId="{E888315E-B696-4405-9EE1-62AF074D885C}" type="presOf" srcId="{8A095295-2736-40F0-B740-B1ABC0B9F6AD}" destId="{18B2AAAF-6A28-45BF-AFFD-37E133183568}" srcOrd="0" destOrd="0" presId="urn:microsoft.com/office/officeart/2005/8/layout/cycle3"/>
    <dgm:cxn modelId="{85A4A358-5042-47C8-B77F-129F0BC1EF62}" srcId="{A7AAAE80-798B-4EDD-A689-59BA586CE1ED}" destId="{17630EA3-EDE8-4960-8D4F-4783B2EF9191}" srcOrd="2" destOrd="0" parTransId="{BEA44DB8-DBC6-4440-8BE9-1C5C46B50976}" sibTransId="{E59DF05C-6597-4177-9D2D-9B48A5ACAD80}"/>
    <dgm:cxn modelId="{C01E9F7D-D851-4D43-9CE0-CF49EBE8A424}" srcId="{A7AAAE80-798B-4EDD-A689-59BA586CE1ED}" destId="{45537C26-8F98-4E2C-BCE9-EA39CD07797F}" srcOrd="0" destOrd="0" parTransId="{736C5AF4-5583-4179-8024-24B13E9B57F2}" sibTransId="{9D19F302-B345-40C8-BAFE-C1FDF51BA360}"/>
    <dgm:cxn modelId="{AC01BF4C-35C3-46A8-AA6D-74B0CA3724E2}" type="presOf" srcId="{45537C26-8F98-4E2C-BCE9-EA39CD07797F}" destId="{7E2EB5B7-4BD2-4F75-91E3-1B45878BAC8B}" srcOrd="0" destOrd="0" presId="urn:microsoft.com/office/officeart/2005/8/layout/cycle3"/>
    <dgm:cxn modelId="{6753DBB9-2164-4BAB-80BA-A76A8F78E172}" srcId="{A7AAAE80-798B-4EDD-A689-59BA586CE1ED}" destId="{E64F92DF-BC7E-4E94-A362-3650CD89A1DB}" srcOrd="4" destOrd="0" parTransId="{703F4851-3F5F-4106-B949-9F62AD383AB4}" sibTransId="{FCE96BA0-106B-43C2-9C51-A788A1C476E3}"/>
    <dgm:cxn modelId="{D42D5DF4-666E-4B1D-B7B6-D542B6866E49}" type="presOf" srcId="{9D19F302-B345-40C8-BAFE-C1FDF51BA360}" destId="{3140FF7D-FE85-4C78-A9A2-6215CF45CDC5}" srcOrd="0" destOrd="0" presId="urn:microsoft.com/office/officeart/2005/8/layout/cycle3"/>
    <dgm:cxn modelId="{F6CA6FA7-BD17-4B7C-ABBA-A659ACF6060F}" srcId="{A7AAAE80-798B-4EDD-A689-59BA586CE1ED}" destId="{8A095295-2736-40F0-B740-B1ABC0B9F6AD}" srcOrd="1" destOrd="0" parTransId="{DDC1C827-C852-4B5D-8962-25001217BAA6}" sibTransId="{B3FF81F4-1669-45ED-8E66-EDDF34193A81}"/>
    <dgm:cxn modelId="{BD47DED1-5805-47B3-A2A3-9A25651C2628}" srcId="{A7AAAE80-798B-4EDD-A689-59BA586CE1ED}" destId="{7BE92391-8593-449F-A46C-ED7D00D65393}" srcOrd="3" destOrd="0" parTransId="{EEB58D3E-92F6-4CE1-82A9-0263077CFBF5}" sibTransId="{C6D60B8A-800C-406B-8194-FCD7CD846373}"/>
    <dgm:cxn modelId="{FD9F37A3-DFF6-4D15-AA9C-37E0332A0952}" type="presOf" srcId="{17630EA3-EDE8-4960-8D4F-4783B2EF9191}" destId="{182700D3-50A6-4EC0-99BF-7A73BF3C3361}" srcOrd="0" destOrd="0" presId="urn:microsoft.com/office/officeart/2005/8/layout/cycle3"/>
    <dgm:cxn modelId="{E701BA35-D151-4584-99D5-65A6C10C05B7}" type="presOf" srcId="{A7AAAE80-798B-4EDD-A689-59BA586CE1ED}" destId="{3269858D-F434-4001-BAE7-FE1BB63A2152}" srcOrd="0" destOrd="0" presId="urn:microsoft.com/office/officeart/2005/8/layout/cycle3"/>
    <dgm:cxn modelId="{0402BED1-38D0-4C05-A1C6-3198974D2C1A}" type="presOf" srcId="{7BE92391-8593-449F-A46C-ED7D00D65393}" destId="{EEC5C22A-F5B0-49D1-86D3-140EDECFCA12}" srcOrd="0" destOrd="0" presId="urn:microsoft.com/office/officeart/2005/8/layout/cycle3"/>
    <dgm:cxn modelId="{3D752736-DE87-445B-8F2B-B70AA2B19250}" type="presParOf" srcId="{3269858D-F434-4001-BAE7-FE1BB63A2152}" destId="{4D47CF97-0086-45CB-84F3-1485CBC184C0}" srcOrd="0" destOrd="0" presId="urn:microsoft.com/office/officeart/2005/8/layout/cycle3"/>
    <dgm:cxn modelId="{78C2224D-8F2E-44B8-8B52-C8E3B5A5E0A5}" type="presParOf" srcId="{4D47CF97-0086-45CB-84F3-1485CBC184C0}" destId="{7E2EB5B7-4BD2-4F75-91E3-1B45878BAC8B}" srcOrd="0" destOrd="0" presId="urn:microsoft.com/office/officeart/2005/8/layout/cycle3"/>
    <dgm:cxn modelId="{9020B970-78B7-4205-915D-878550190A6F}" type="presParOf" srcId="{4D47CF97-0086-45CB-84F3-1485CBC184C0}" destId="{3140FF7D-FE85-4C78-A9A2-6215CF45CDC5}" srcOrd="1" destOrd="0" presId="urn:microsoft.com/office/officeart/2005/8/layout/cycle3"/>
    <dgm:cxn modelId="{EF0F4456-D5AB-4CCF-BDF0-175E2F229501}" type="presParOf" srcId="{4D47CF97-0086-45CB-84F3-1485CBC184C0}" destId="{18B2AAAF-6A28-45BF-AFFD-37E133183568}" srcOrd="2" destOrd="0" presId="urn:microsoft.com/office/officeart/2005/8/layout/cycle3"/>
    <dgm:cxn modelId="{2DAB91C4-95F0-48B4-9601-63FCB4208123}" type="presParOf" srcId="{4D47CF97-0086-45CB-84F3-1485CBC184C0}" destId="{182700D3-50A6-4EC0-99BF-7A73BF3C3361}" srcOrd="3" destOrd="0" presId="urn:microsoft.com/office/officeart/2005/8/layout/cycle3"/>
    <dgm:cxn modelId="{199C0156-C8CD-4008-BAA4-1F0F8A2A6080}" type="presParOf" srcId="{4D47CF97-0086-45CB-84F3-1485CBC184C0}" destId="{EEC5C22A-F5B0-49D1-86D3-140EDECFCA12}" srcOrd="4" destOrd="0" presId="urn:microsoft.com/office/officeart/2005/8/layout/cycle3"/>
    <dgm:cxn modelId="{C4CE7BB1-0813-473B-B86F-D3E3B0F4D9D0}" type="presParOf" srcId="{4D47CF97-0086-45CB-84F3-1485CBC184C0}" destId="{120BCD46-B243-41F9-B31B-7A46F3142AF6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F0056A-DF98-44E5-8B06-80AC55AFD232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</dgm:pt>
    <dgm:pt modelId="{190EECD0-66E1-4361-8178-394BBA9EA923}">
      <dgm:prSet phldrT="[Текст]"/>
      <dgm:spPr/>
      <dgm:t>
        <a:bodyPr/>
        <a:lstStyle/>
        <a:p>
          <a:r>
            <a:rPr lang="ru-RU" dirty="0" smtClean="0"/>
            <a:t>Аренда производственно-складских помещений</a:t>
          </a:r>
          <a:endParaRPr lang="ru-RU" dirty="0"/>
        </a:p>
      </dgm:t>
    </dgm:pt>
    <dgm:pt modelId="{7653E78F-F295-4FB3-923B-8023DCB01AE2}" type="parTrans" cxnId="{50A1E3BD-4BC6-41ED-86EA-9BB28511F056}">
      <dgm:prSet/>
      <dgm:spPr/>
      <dgm:t>
        <a:bodyPr/>
        <a:lstStyle/>
        <a:p>
          <a:endParaRPr lang="ru-RU"/>
        </a:p>
      </dgm:t>
    </dgm:pt>
    <dgm:pt modelId="{EB3707F6-F783-4CB0-9AFA-0C66234B18E7}" type="sibTrans" cxnId="{50A1E3BD-4BC6-41ED-86EA-9BB28511F056}">
      <dgm:prSet/>
      <dgm:spPr/>
      <dgm:t>
        <a:bodyPr/>
        <a:lstStyle/>
        <a:p>
          <a:endParaRPr lang="ru-RU"/>
        </a:p>
      </dgm:t>
    </dgm:pt>
    <dgm:pt modelId="{9775403F-1F29-4C73-85B6-1679E484C3F0}">
      <dgm:prSet phldrT="[Текст]"/>
      <dgm:spPr/>
      <dgm:t>
        <a:bodyPr/>
        <a:lstStyle/>
        <a:p>
          <a:r>
            <a:rPr lang="ru-RU" dirty="0" smtClean="0"/>
            <a:t>Аренда офисных помещений и учебных центров класса А</a:t>
          </a:r>
          <a:endParaRPr lang="ru-RU" dirty="0"/>
        </a:p>
      </dgm:t>
    </dgm:pt>
    <dgm:pt modelId="{0CB26957-009E-4737-9140-1E23A0EFD71D}" type="parTrans" cxnId="{F25C64E7-308A-4A2F-868E-BC330F102117}">
      <dgm:prSet/>
      <dgm:spPr/>
      <dgm:t>
        <a:bodyPr/>
        <a:lstStyle/>
        <a:p>
          <a:endParaRPr lang="ru-RU"/>
        </a:p>
      </dgm:t>
    </dgm:pt>
    <dgm:pt modelId="{22C1E2A7-6C33-4068-B2DF-F2A0FBCB2DEE}" type="sibTrans" cxnId="{F25C64E7-308A-4A2F-868E-BC330F102117}">
      <dgm:prSet/>
      <dgm:spPr/>
      <dgm:t>
        <a:bodyPr/>
        <a:lstStyle/>
        <a:p>
          <a:endParaRPr lang="ru-RU"/>
        </a:p>
      </dgm:t>
    </dgm:pt>
    <dgm:pt modelId="{AC3079B4-02E4-4426-ADFB-41B835910F76}">
      <dgm:prSet phldrT="[Текст]"/>
      <dgm:spPr/>
      <dgm:t>
        <a:bodyPr/>
        <a:lstStyle/>
        <a:p>
          <a:r>
            <a:rPr lang="ru-RU" b="1" dirty="0" smtClean="0"/>
            <a:t>Концепция развития</a:t>
          </a:r>
        </a:p>
        <a:p>
          <a:r>
            <a:rPr lang="ru-RU" b="1" dirty="0" smtClean="0"/>
            <a:t>застройка по ТЗ будущего арендатора </a:t>
          </a:r>
        </a:p>
        <a:p>
          <a:r>
            <a:rPr lang="ru-RU" b="1" dirty="0" smtClean="0"/>
            <a:t>(</a:t>
          </a:r>
          <a:r>
            <a:rPr lang="en-US" b="1" dirty="0" smtClean="0"/>
            <a:t>7</a:t>
          </a:r>
          <a:r>
            <a:rPr lang="ru-RU" b="1" dirty="0" smtClean="0"/>
            <a:t> </a:t>
          </a:r>
          <a:r>
            <a:rPr lang="ru-RU" b="1" dirty="0" smtClean="0"/>
            <a:t>Га свободных площадей)</a:t>
          </a:r>
          <a:endParaRPr lang="ru-RU" b="1" dirty="0"/>
        </a:p>
      </dgm:t>
    </dgm:pt>
    <dgm:pt modelId="{2D826BB0-D7B6-4135-B615-3330E13C2CC1}" type="parTrans" cxnId="{E923BA0A-FDA6-4C08-B317-82DCE845E316}">
      <dgm:prSet/>
      <dgm:spPr/>
      <dgm:t>
        <a:bodyPr/>
        <a:lstStyle/>
        <a:p>
          <a:endParaRPr lang="ru-RU"/>
        </a:p>
      </dgm:t>
    </dgm:pt>
    <dgm:pt modelId="{82A5CE1C-92B8-453E-91B9-89FD5436030D}" type="sibTrans" cxnId="{E923BA0A-FDA6-4C08-B317-82DCE845E316}">
      <dgm:prSet/>
      <dgm:spPr/>
      <dgm:t>
        <a:bodyPr/>
        <a:lstStyle/>
        <a:p>
          <a:endParaRPr lang="ru-RU"/>
        </a:p>
      </dgm:t>
    </dgm:pt>
    <dgm:pt modelId="{500CC575-BC34-42BC-8FE8-A50B88EB4E24}" type="pres">
      <dgm:prSet presAssocID="{C4F0056A-DF98-44E5-8B06-80AC55AFD232}" presName="Name0" presStyleCnt="0">
        <dgm:presLayoutVars>
          <dgm:dir/>
          <dgm:resizeHandles val="exact"/>
        </dgm:presLayoutVars>
      </dgm:prSet>
      <dgm:spPr/>
    </dgm:pt>
    <dgm:pt modelId="{5C2AA368-6640-4D49-975A-FD44068C950B}" type="pres">
      <dgm:prSet presAssocID="{C4F0056A-DF98-44E5-8B06-80AC55AFD232}" presName="bkgdShp" presStyleLbl="alignAccFollowNode1" presStyleIdx="0" presStyleCnt="1"/>
      <dgm:spPr/>
    </dgm:pt>
    <dgm:pt modelId="{3EE8D3DA-F7C5-41DC-9D5B-DDF0FB4B04C3}" type="pres">
      <dgm:prSet presAssocID="{C4F0056A-DF98-44E5-8B06-80AC55AFD232}" presName="linComp" presStyleCnt="0"/>
      <dgm:spPr/>
    </dgm:pt>
    <dgm:pt modelId="{5FF73E6F-5794-4774-A756-86E0CFC7E229}" type="pres">
      <dgm:prSet presAssocID="{190EECD0-66E1-4361-8178-394BBA9EA923}" presName="compNode" presStyleCnt="0"/>
      <dgm:spPr/>
    </dgm:pt>
    <dgm:pt modelId="{269757D6-7C71-4737-9769-1DEB8813615A}" type="pres">
      <dgm:prSet presAssocID="{190EECD0-66E1-4361-8178-394BBA9EA923}" presName="node" presStyleLbl="node1" presStyleIdx="0" presStyleCnt="3" custScaleY="55968" custLinFactNeighborY="-308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76CC73-42BD-4654-8957-EC739EB49512}" type="pres">
      <dgm:prSet presAssocID="{190EECD0-66E1-4361-8178-394BBA9EA923}" presName="invisiNode" presStyleLbl="node1" presStyleIdx="0" presStyleCnt="3"/>
      <dgm:spPr/>
    </dgm:pt>
    <dgm:pt modelId="{7857BA5B-DC5B-406F-A065-174367FDFCA3}" type="pres">
      <dgm:prSet presAssocID="{190EECD0-66E1-4361-8178-394BBA9EA923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7EFCE18-4FA1-4BA6-A4BA-5AF73D1C1E39}" type="pres">
      <dgm:prSet presAssocID="{EB3707F6-F783-4CB0-9AFA-0C66234B18E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08382BA-1F72-4FB1-B733-B5E5DEABEB4F}" type="pres">
      <dgm:prSet presAssocID="{9775403F-1F29-4C73-85B6-1679E484C3F0}" presName="compNode" presStyleCnt="0"/>
      <dgm:spPr/>
    </dgm:pt>
    <dgm:pt modelId="{A0947133-961B-4A37-AAE7-30C49BE64E91}" type="pres">
      <dgm:prSet presAssocID="{9775403F-1F29-4C73-85B6-1679E484C3F0}" presName="node" presStyleLbl="node1" presStyleIdx="1" presStyleCnt="3" custScaleY="55968" custLinFactNeighborY="-308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9A4E84-87EE-453F-9F78-A58B9A64D8F6}" type="pres">
      <dgm:prSet presAssocID="{9775403F-1F29-4C73-85B6-1679E484C3F0}" presName="invisiNode" presStyleLbl="node1" presStyleIdx="1" presStyleCnt="3"/>
      <dgm:spPr/>
    </dgm:pt>
    <dgm:pt modelId="{474F2E51-1D04-4093-B7CE-E448D89C9AAF}" type="pres">
      <dgm:prSet presAssocID="{9775403F-1F29-4C73-85B6-1679E484C3F0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33DD6F5-A03D-4E8B-8AEA-A81E404A9AD0}" type="pres">
      <dgm:prSet presAssocID="{22C1E2A7-6C33-4068-B2DF-F2A0FBCB2DE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0B4E796-B60E-4CA5-93C1-DCBBBB20BEC1}" type="pres">
      <dgm:prSet presAssocID="{AC3079B4-02E4-4426-ADFB-41B835910F76}" presName="compNode" presStyleCnt="0"/>
      <dgm:spPr/>
    </dgm:pt>
    <dgm:pt modelId="{770C3537-909A-4D62-9458-01A485E509E4}" type="pres">
      <dgm:prSet presAssocID="{AC3079B4-02E4-4426-ADFB-41B835910F76}" presName="node" presStyleLbl="node1" presStyleIdx="2" presStyleCnt="3" custScaleY="55968" custLinFactNeighborY="-308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8012A4-6113-41CF-85E2-10A0A687C087}" type="pres">
      <dgm:prSet presAssocID="{AC3079B4-02E4-4426-ADFB-41B835910F76}" presName="invisiNode" presStyleLbl="node1" presStyleIdx="2" presStyleCnt="3"/>
      <dgm:spPr/>
    </dgm:pt>
    <dgm:pt modelId="{AA23B3D2-8BDA-4E88-A6F3-12728CE74821}" type="pres">
      <dgm:prSet presAssocID="{AC3079B4-02E4-4426-ADFB-41B835910F76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93CA1572-D7C0-499D-81F0-02E9F19FE303}" type="presOf" srcId="{22C1E2A7-6C33-4068-B2DF-F2A0FBCB2DEE}" destId="{033DD6F5-A03D-4E8B-8AEA-A81E404A9AD0}" srcOrd="0" destOrd="0" presId="urn:microsoft.com/office/officeart/2005/8/layout/pList2#1"/>
    <dgm:cxn modelId="{51232C2F-5A33-425F-9F4F-97073CE88CC4}" type="presOf" srcId="{C4F0056A-DF98-44E5-8B06-80AC55AFD232}" destId="{500CC575-BC34-42BC-8FE8-A50B88EB4E24}" srcOrd="0" destOrd="0" presId="urn:microsoft.com/office/officeart/2005/8/layout/pList2#1"/>
    <dgm:cxn modelId="{F25C64E7-308A-4A2F-868E-BC330F102117}" srcId="{C4F0056A-DF98-44E5-8B06-80AC55AFD232}" destId="{9775403F-1F29-4C73-85B6-1679E484C3F0}" srcOrd="1" destOrd="0" parTransId="{0CB26957-009E-4737-9140-1E23A0EFD71D}" sibTransId="{22C1E2A7-6C33-4068-B2DF-F2A0FBCB2DEE}"/>
    <dgm:cxn modelId="{93BE21ED-86BA-4CB4-BD0A-B8660FA421D8}" type="presOf" srcId="{9775403F-1F29-4C73-85B6-1679E484C3F0}" destId="{A0947133-961B-4A37-AAE7-30C49BE64E91}" srcOrd="0" destOrd="0" presId="urn:microsoft.com/office/officeart/2005/8/layout/pList2#1"/>
    <dgm:cxn modelId="{86B91A92-BE5E-4044-B49D-807827481AE9}" type="presOf" srcId="{AC3079B4-02E4-4426-ADFB-41B835910F76}" destId="{770C3537-909A-4D62-9458-01A485E509E4}" srcOrd="0" destOrd="0" presId="urn:microsoft.com/office/officeart/2005/8/layout/pList2#1"/>
    <dgm:cxn modelId="{E923BA0A-FDA6-4C08-B317-82DCE845E316}" srcId="{C4F0056A-DF98-44E5-8B06-80AC55AFD232}" destId="{AC3079B4-02E4-4426-ADFB-41B835910F76}" srcOrd="2" destOrd="0" parTransId="{2D826BB0-D7B6-4135-B615-3330E13C2CC1}" sibTransId="{82A5CE1C-92B8-453E-91B9-89FD5436030D}"/>
    <dgm:cxn modelId="{00868B4C-3E43-4414-A629-812458890717}" type="presOf" srcId="{EB3707F6-F783-4CB0-9AFA-0C66234B18E7}" destId="{F7EFCE18-4FA1-4BA6-A4BA-5AF73D1C1E39}" srcOrd="0" destOrd="0" presId="urn:microsoft.com/office/officeart/2005/8/layout/pList2#1"/>
    <dgm:cxn modelId="{50A1E3BD-4BC6-41ED-86EA-9BB28511F056}" srcId="{C4F0056A-DF98-44E5-8B06-80AC55AFD232}" destId="{190EECD0-66E1-4361-8178-394BBA9EA923}" srcOrd="0" destOrd="0" parTransId="{7653E78F-F295-4FB3-923B-8023DCB01AE2}" sibTransId="{EB3707F6-F783-4CB0-9AFA-0C66234B18E7}"/>
    <dgm:cxn modelId="{B4AEC593-8276-479A-85AA-965FE0531E64}" type="presOf" srcId="{190EECD0-66E1-4361-8178-394BBA9EA923}" destId="{269757D6-7C71-4737-9769-1DEB8813615A}" srcOrd="0" destOrd="0" presId="urn:microsoft.com/office/officeart/2005/8/layout/pList2#1"/>
    <dgm:cxn modelId="{D6F5C898-4F2A-4847-B8B8-ABD814DDAA02}" type="presParOf" srcId="{500CC575-BC34-42BC-8FE8-A50B88EB4E24}" destId="{5C2AA368-6640-4D49-975A-FD44068C950B}" srcOrd="0" destOrd="0" presId="urn:microsoft.com/office/officeart/2005/8/layout/pList2#1"/>
    <dgm:cxn modelId="{EFC0226F-7F4B-4B64-89C7-AEFEA7CDDCEE}" type="presParOf" srcId="{500CC575-BC34-42BC-8FE8-A50B88EB4E24}" destId="{3EE8D3DA-F7C5-41DC-9D5B-DDF0FB4B04C3}" srcOrd="1" destOrd="0" presId="urn:microsoft.com/office/officeart/2005/8/layout/pList2#1"/>
    <dgm:cxn modelId="{25DBE642-644F-44C8-A3BD-509DE8BE4BCB}" type="presParOf" srcId="{3EE8D3DA-F7C5-41DC-9D5B-DDF0FB4B04C3}" destId="{5FF73E6F-5794-4774-A756-86E0CFC7E229}" srcOrd="0" destOrd="0" presId="urn:microsoft.com/office/officeart/2005/8/layout/pList2#1"/>
    <dgm:cxn modelId="{87C52189-5F5A-4C55-97D3-63D414D94A7A}" type="presParOf" srcId="{5FF73E6F-5794-4774-A756-86E0CFC7E229}" destId="{269757D6-7C71-4737-9769-1DEB8813615A}" srcOrd="0" destOrd="0" presId="urn:microsoft.com/office/officeart/2005/8/layout/pList2#1"/>
    <dgm:cxn modelId="{2519A6BE-C119-4B70-B7A4-9D2234F2F47B}" type="presParOf" srcId="{5FF73E6F-5794-4774-A756-86E0CFC7E229}" destId="{3176CC73-42BD-4654-8957-EC739EB49512}" srcOrd="1" destOrd="0" presId="urn:microsoft.com/office/officeart/2005/8/layout/pList2#1"/>
    <dgm:cxn modelId="{122892FB-1933-43C5-AAD0-913413B5598E}" type="presParOf" srcId="{5FF73E6F-5794-4774-A756-86E0CFC7E229}" destId="{7857BA5B-DC5B-406F-A065-174367FDFCA3}" srcOrd="2" destOrd="0" presId="urn:microsoft.com/office/officeart/2005/8/layout/pList2#1"/>
    <dgm:cxn modelId="{770C63C2-76AD-4A1F-BAC5-F7C2098B7D5C}" type="presParOf" srcId="{3EE8D3DA-F7C5-41DC-9D5B-DDF0FB4B04C3}" destId="{F7EFCE18-4FA1-4BA6-A4BA-5AF73D1C1E39}" srcOrd="1" destOrd="0" presId="urn:microsoft.com/office/officeart/2005/8/layout/pList2#1"/>
    <dgm:cxn modelId="{76DA9219-7299-49F1-A0C8-48A598E960D7}" type="presParOf" srcId="{3EE8D3DA-F7C5-41DC-9D5B-DDF0FB4B04C3}" destId="{808382BA-1F72-4FB1-B733-B5E5DEABEB4F}" srcOrd="2" destOrd="0" presId="urn:microsoft.com/office/officeart/2005/8/layout/pList2#1"/>
    <dgm:cxn modelId="{C8899B3F-4068-4877-BF0E-EE59C660D014}" type="presParOf" srcId="{808382BA-1F72-4FB1-B733-B5E5DEABEB4F}" destId="{A0947133-961B-4A37-AAE7-30C49BE64E91}" srcOrd="0" destOrd="0" presId="urn:microsoft.com/office/officeart/2005/8/layout/pList2#1"/>
    <dgm:cxn modelId="{2DFF5095-D89D-4D2D-903E-5436B798B320}" type="presParOf" srcId="{808382BA-1F72-4FB1-B733-B5E5DEABEB4F}" destId="{F29A4E84-87EE-453F-9F78-A58B9A64D8F6}" srcOrd="1" destOrd="0" presId="urn:microsoft.com/office/officeart/2005/8/layout/pList2#1"/>
    <dgm:cxn modelId="{526687E5-00F4-458E-8178-57648811297A}" type="presParOf" srcId="{808382BA-1F72-4FB1-B733-B5E5DEABEB4F}" destId="{474F2E51-1D04-4093-B7CE-E448D89C9AAF}" srcOrd="2" destOrd="0" presId="urn:microsoft.com/office/officeart/2005/8/layout/pList2#1"/>
    <dgm:cxn modelId="{90FA6955-2862-4C0E-8CFF-A9826E03172C}" type="presParOf" srcId="{3EE8D3DA-F7C5-41DC-9D5B-DDF0FB4B04C3}" destId="{033DD6F5-A03D-4E8B-8AEA-A81E404A9AD0}" srcOrd="3" destOrd="0" presId="urn:microsoft.com/office/officeart/2005/8/layout/pList2#1"/>
    <dgm:cxn modelId="{9D7AEF1A-C440-4AB9-B1E4-25D6B16EB895}" type="presParOf" srcId="{3EE8D3DA-F7C5-41DC-9D5B-DDF0FB4B04C3}" destId="{00B4E796-B60E-4CA5-93C1-DCBBBB20BEC1}" srcOrd="4" destOrd="0" presId="urn:microsoft.com/office/officeart/2005/8/layout/pList2#1"/>
    <dgm:cxn modelId="{A1349838-C863-4E65-A1DD-A34181BFC3F1}" type="presParOf" srcId="{00B4E796-B60E-4CA5-93C1-DCBBBB20BEC1}" destId="{770C3537-909A-4D62-9458-01A485E509E4}" srcOrd="0" destOrd="0" presId="urn:microsoft.com/office/officeart/2005/8/layout/pList2#1"/>
    <dgm:cxn modelId="{65AE273E-12C2-4ED8-A527-C46086E54DA6}" type="presParOf" srcId="{00B4E796-B60E-4CA5-93C1-DCBBBB20BEC1}" destId="{408012A4-6113-41CF-85E2-10A0A687C087}" srcOrd="1" destOrd="0" presId="urn:microsoft.com/office/officeart/2005/8/layout/pList2#1"/>
    <dgm:cxn modelId="{88710D40-D93C-4123-88CE-C19876AED70F}" type="presParOf" srcId="{00B4E796-B60E-4CA5-93C1-DCBBBB20BEC1}" destId="{AA23B3D2-8BDA-4E88-A6F3-12728CE74821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02EC21-DD25-4D98-8633-9F176782C29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9841829-8AFC-434D-BBAB-FDD66612BABF}">
      <dgm:prSet phldrT="[Текст]"/>
      <dgm:spPr/>
      <dgm:t>
        <a:bodyPr/>
        <a:lstStyle/>
        <a:p>
          <a:r>
            <a:rPr lang="ru-RU" dirty="0" smtClean="0"/>
            <a:t>Проектируем</a:t>
          </a:r>
          <a:endParaRPr lang="ru-RU" dirty="0"/>
        </a:p>
      </dgm:t>
    </dgm:pt>
    <dgm:pt modelId="{B9387513-62C9-442C-A251-1FF84E2AD7F8}" type="parTrans" cxnId="{450EA8AA-85C1-420C-8F01-4AA745D64D9B}">
      <dgm:prSet/>
      <dgm:spPr/>
      <dgm:t>
        <a:bodyPr/>
        <a:lstStyle/>
        <a:p>
          <a:endParaRPr lang="ru-RU"/>
        </a:p>
      </dgm:t>
    </dgm:pt>
    <dgm:pt modelId="{4328EB85-E3C8-41F1-9BF2-1BBDC6A6311A}" type="sibTrans" cxnId="{450EA8AA-85C1-420C-8F01-4AA745D64D9B}">
      <dgm:prSet/>
      <dgm:spPr/>
      <dgm:t>
        <a:bodyPr/>
        <a:lstStyle/>
        <a:p>
          <a:endParaRPr lang="ru-RU"/>
        </a:p>
      </dgm:t>
    </dgm:pt>
    <dgm:pt modelId="{B181B909-66EC-45ED-B656-987851751010}">
      <dgm:prSet phldrT="[Текст]"/>
      <dgm:spPr/>
      <dgm:t>
        <a:bodyPr/>
        <a:lstStyle/>
        <a:p>
          <a:r>
            <a:rPr lang="ru-RU" dirty="0" smtClean="0"/>
            <a:t>Проводим все коммуникации</a:t>
          </a:r>
          <a:endParaRPr lang="ru-RU" dirty="0"/>
        </a:p>
      </dgm:t>
    </dgm:pt>
    <dgm:pt modelId="{09268F7D-27DF-4FC5-921C-5E8F38937735}" type="parTrans" cxnId="{33B91C82-6D18-4FCE-8B9B-AE67023B7001}">
      <dgm:prSet/>
      <dgm:spPr/>
      <dgm:t>
        <a:bodyPr/>
        <a:lstStyle/>
        <a:p>
          <a:endParaRPr lang="ru-RU"/>
        </a:p>
      </dgm:t>
    </dgm:pt>
    <dgm:pt modelId="{E5CBB18C-7B2B-456A-8002-3B11F756986A}" type="sibTrans" cxnId="{33B91C82-6D18-4FCE-8B9B-AE67023B7001}">
      <dgm:prSet/>
      <dgm:spPr/>
      <dgm:t>
        <a:bodyPr/>
        <a:lstStyle/>
        <a:p>
          <a:endParaRPr lang="ru-RU"/>
        </a:p>
      </dgm:t>
    </dgm:pt>
    <dgm:pt modelId="{3CA64410-7072-4A2A-937E-F35861E78BAB}">
      <dgm:prSet phldrT="[Текст]"/>
      <dgm:spPr/>
      <dgm:t>
        <a:bodyPr/>
        <a:lstStyle/>
        <a:p>
          <a:r>
            <a:rPr lang="ru-RU" dirty="0" smtClean="0"/>
            <a:t>Строим</a:t>
          </a:r>
        </a:p>
      </dgm:t>
    </dgm:pt>
    <dgm:pt modelId="{FD501698-7654-4C96-8EBA-FE49C5178B35}" type="parTrans" cxnId="{5A84C40F-5459-4E27-989C-C4EB2085A08F}">
      <dgm:prSet/>
      <dgm:spPr/>
      <dgm:t>
        <a:bodyPr/>
        <a:lstStyle/>
        <a:p>
          <a:endParaRPr lang="ru-RU"/>
        </a:p>
      </dgm:t>
    </dgm:pt>
    <dgm:pt modelId="{7F49DCF2-8336-437C-8E58-BFDE4F3E8C04}" type="sibTrans" cxnId="{5A84C40F-5459-4E27-989C-C4EB2085A08F}">
      <dgm:prSet/>
      <dgm:spPr/>
      <dgm:t>
        <a:bodyPr/>
        <a:lstStyle/>
        <a:p>
          <a:endParaRPr lang="ru-RU"/>
        </a:p>
      </dgm:t>
    </dgm:pt>
    <dgm:pt modelId="{EC606DF8-2AAD-4EC7-8A52-9E360F388C04}">
      <dgm:prSet phldrT="[Текст]"/>
      <dgm:spPr/>
      <dgm:t>
        <a:bodyPr/>
        <a:lstStyle/>
        <a:p>
          <a:r>
            <a:rPr lang="ru-RU" smtClean="0"/>
            <a:t>Вводим в эксплуатацию новое здание</a:t>
          </a:r>
          <a:endParaRPr lang="ru-RU" dirty="0" smtClean="0"/>
        </a:p>
      </dgm:t>
    </dgm:pt>
    <dgm:pt modelId="{91DA1D8B-D46A-4CD1-A45B-A4C99E99D714}" type="parTrans" cxnId="{CE10252A-EE47-45A1-911E-706CD53336A3}">
      <dgm:prSet/>
      <dgm:spPr/>
      <dgm:t>
        <a:bodyPr/>
        <a:lstStyle/>
        <a:p>
          <a:endParaRPr lang="ru-RU"/>
        </a:p>
      </dgm:t>
    </dgm:pt>
    <dgm:pt modelId="{9EF7068B-7B1B-4079-B204-43F0A07E3081}" type="sibTrans" cxnId="{CE10252A-EE47-45A1-911E-706CD53336A3}">
      <dgm:prSet/>
      <dgm:spPr/>
      <dgm:t>
        <a:bodyPr/>
        <a:lstStyle/>
        <a:p>
          <a:endParaRPr lang="ru-RU"/>
        </a:p>
      </dgm:t>
    </dgm:pt>
    <dgm:pt modelId="{CB86770E-7636-4901-8CDD-22DCB71B745F}" type="pres">
      <dgm:prSet presAssocID="{9202EC21-DD25-4D98-8633-9F176782C297}" presName="Name0" presStyleCnt="0">
        <dgm:presLayoutVars>
          <dgm:dir/>
          <dgm:animLvl val="lvl"/>
          <dgm:resizeHandles val="exact"/>
        </dgm:presLayoutVars>
      </dgm:prSet>
      <dgm:spPr/>
    </dgm:pt>
    <dgm:pt modelId="{8B4B4990-A996-438C-8B2D-BA9BB3B84A2C}" type="pres">
      <dgm:prSet presAssocID="{F9841829-8AFC-434D-BBAB-FDD66612BABF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9EA462-3411-4C94-B9F5-CE784529FF17}" type="pres">
      <dgm:prSet presAssocID="{4328EB85-E3C8-41F1-9BF2-1BBDC6A6311A}" presName="parTxOnlySpace" presStyleCnt="0"/>
      <dgm:spPr/>
    </dgm:pt>
    <dgm:pt modelId="{63F2B563-96E8-4072-A14D-4E0E57B7121C}" type="pres">
      <dgm:prSet presAssocID="{B181B909-66EC-45ED-B656-987851751010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331219-27E8-4C7E-AC92-D9BB8D759D51}" type="pres">
      <dgm:prSet presAssocID="{E5CBB18C-7B2B-456A-8002-3B11F756986A}" presName="parTxOnlySpace" presStyleCnt="0"/>
      <dgm:spPr/>
    </dgm:pt>
    <dgm:pt modelId="{EAA4F628-4040-46AA-90D6-FCAC13B881B2}" type="pres">
      <dgm:prSet presAssocID="{3CA64410-7072-4A2A-937E-F35861E78BAB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6ED934-7702-45E4-8D76-D259A8A09161}" type="pres">
      <dgm:prSet presAssocID="{7F49DCF2-8336-437C-8E58-BFDE4F3E8C04}" presName="parTxOnlySpace" presStyleCnt="0"/>
      <dgm:spPr/>
    </dgm:pt>
    <dgm:pt modelId="{DA04AEB6-0F4F-4922-99DF-25FF473B26DB}" type="pres">
      <dgm:prSet presAssocID="{EC606DF8-2AAD-4EC7-8A52-9E360F388C04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A39421-E5D7-425E-A11E-247FBAD298B6}" type="presOf" srcId="{EC606DF8-2AAD-4EC7-8A52-9E360F388C04}" destId="{DA04AEB6-0F4F-4922-99DF-25FF473B26DB}" srcOrd="0" destOrd="0" presId="urn:microsoft.com/office/officeart/2005/8/layout/chevron1"/>
    <dgm:cxn modelId="{CE10252A-EE47-45A1-911E-706CD53336A3}" srcId="{9202EC21-DD25-4D98-8633-9F176782C297}" destId="{EC606DF8-2AAD-4EC7-8A52-9E360F388C04}" srcOrd="3" destOrd="0" parTransId="{91DA1D8B-D46A-4CD1-A45B-A4C99E99D714}" sibTransId="{9EF7068B-7B1B-4079-B204-43F0A07E3081}"/>
    <dgm:cxn modelId="{DF87F0ED-AF0D-4298-8C23-72C299125949}" type="presOf" srcId="{9202EC21-DD25-4D98-8633-9F176782C297}" destId="{CB86770E-7636-4901-8CDD-22DCB71B745F}" srcOrd="0" destOrd="0" presId="urn:microsoft.com/office/officeart/2005/8/layout/chevron1"/>
    <dgm:cxn modelId="{33B91C82-6D18-4FCE-8B9B-AE67023B7001}" srcId="{9202EC21-DD25-4D98-8633-9F176782C297}" destId="{B181B909-66EC-45ED-B656-987851751010}" srcOrd="1" destOrd="0" parTransId="{09268F7D-27DF-4FC5-921C-5E8F38937735}" sibTransId="{E5CBB18C-7B2B-456A-8002-3B11F756986A}"/>
    <dgm:cxn modelId="{01B5C279-3F6E-4230-A342-AE4259A93CE7}" type="presOf" srcId="{B181B909-66EC-45ED-B656-987851751010}" destId="{63F2B563-96E8-4072-A14D-4E0E57B7121C}" srcOrd="0" destOrd="0" presId="urn:microsoft.com/office/officeart/2005/8/layout/chevron1"/>
    <dgm:cxn modelId="{450EA8AA-85C1-420C-8F01-4AA745D64D9B}" srcId="{9202EC21-DD25-4D98-8633-9F176782C297}" destId="{F9841829-8AFC-434D-BBAB-FDD66612BABF}" srcOrd="0" destOrd="0" parTransId="{B9387513-62C9-442C-A251-1FF84E2AD7F8}" sibTransId="{4328EB85-E3C8-41F1-9BF2-1BBDC6A6311A}"/>
    <dgm:cxn modelId="{01E22413-B1B0-4D42-8E1E-A36C3E4FA699}" type="presOf" srcId="{3CA64410-7072-4A2A-937E-F35861E78BAB}" destId="{EAA4F628-4040-46AA-90D6-FCAC13B881B2}" srcOrd="0" destOrd="0" presId="urn:microsoft.com/office/officeart/2005/8/layout/chevron1"/>
    <dgm:cxn modelId="{5A84C40F-5459-4E27-989C-C4EB2085A08F}" srcId="{9202EC21-DD25-4D98-8633-9F176782C297}" destId="{3CA64410-7072-4A2A-937E-F35861E78BAB}" srcOrd="2" destOrd="0" parTransId="{FD501698-7654-4C96-8EBA-FE49C5178B35}" sibTransId="{7F49DCF2-8336-437C-8E58-BFDE4F3E8C04}"/>
    <dgm:cxn modelId="{F0ACA8B7-C578-4D3F-83C2-B385B042D2EF}" type="presOf" srcId="{F9841829-8AFC-434D-BBAB-FDD66612BABF}" destId="{8B4B4990-A996-438C-8B2D-BA9BB3B84A2C}" srcOrd="0" destOrd="0" presId="urn:microsoft.com/office/officeart/2005/8/layout/chevron1"/>
    <dgm:cxn modelId="{8F50FA64-07C9-482D-9EB8-9A0934966632}" type="presParOf" srcId="{CB86770E-7636-4901-8CDD-22DCB71B745F}" destId="{8B4B4990-A996-438C-8B2D-BA9BB3B84A2C}" srcOrd="0" destOrd="0" presId="urn:microsoft.com/office/officeart/2005/8/layout/chevron1"/>
    <dgm:cxn modelId="{A6D02067-566F-4C7B-A2E0-C0EF73AD82FB}" type="presParOf" srcId="{CB86770E-7636-4901-8CDD-22DCB71B745F}" destId="{769EA462-3411-4C94-B9F5-CE784529FF17}" srcOrd="1" destOrd="0" presId="urn:microsoft.com/office/officeart/2005/8/layout/chevron1"/>
    <dgm:cxn modelId="{5F93A5C4-6533-4DEC-91E3-CB042F7070D4}" type="presParOf" srcId="{CB86770E-7636-4901-8CDD-22DCB71B745F}" destId="{63F2B563-96E8-4072-A14D-4E0E57B7121C}" srcOrd="2" destOrd="0" presId="urn:microsoft.com/office/officeart/2005/8/layout/chevron1"/>
    <dgm:cxn modelId="{C324E763-6474-4083-9D1C-277BBE556F21}" type="presParOf" srcId="{CB86770E-7636-4901-8CDD-22DCB71B745F}" destId="{1F331219-27E8-4C7E-AC92-D9BB8D759D51}" srcOrd="3" destOrd="0" presId="urn:microsoft.com/office/officeart/2005/8/layout/chevron1"/>
    <dgm:cxn modelId="{B54AA3C2-2AF7-47F0-A122-4560DE8EF927}" type="presParOf" srcId="{CB86770E-7636-4901-8CDD-22DCB71B745F}" destId="{EAA4F628-4040-46AA-90D6-FCAC13B881B2}" srcOrd="4" destOrd="0" presId="urn:microsoft.com/office/officeart/2005/8/layout/chevron1"/>
    <dgm:cxn modelId="{13D9335F-E910-4236-9D13-8BFB128F66BE}" type="presParOf" srcId="{CB86770E-7636-4901-8CDD-22DCB71B745F}" destId="{206ED934-7702-45E4-8D76-D259A8A09161}" srcOrd="5" destOrd="0" presId="urn:microsoft.com/office/officeart/2005/8/layout/chevron1"/>
    <dgm:cxn modelId="{BA5504E0-4818-4602-B699-33FA1B4F2C97}" type="presParOf" srcId="{CB86770E-7636-4901-8CDD-22DCB71B745F}" destId="{DA04AEB6-0F4F-4922-99DF-25FF473B26DB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40FF7D-FE85-4C78-A9A2-6215CF45CDC5}">
      <dsp:nvSpPr>
        <dsp:cNvPr id="0" name=""/>
        <dsp:cNvSpPr/>
      </dsp:nvSpPr>
      <dsp:spPr>
        <a:xfrm>
          <a:off x="2393295" y="-22675"/>
          <a:ext cx="3695451" cy="3695451"/>
        </a:xfrm>
        <a:prstGeom prst="circularArrow">
          <a:avLst>
            <a:gd name="adj1" fmla="val 5544"/>
            <a:gd name="adj2" fmla="val 330680"/>
            <a:gd name="adj3" fmla="val 13763806"/>
            <a:gd name="adj4" fmla="val 17393344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2EB5B7-4BD2-4F75-91E3-1B45878BAC8B}">
      <dsp:nvSpPr>
        <dsp:cNvPr id="0" name=""/>
        <dsp:cNvSpPr/>
      </dsp:nvSpPr>
      <dsp:spPr>
        <a:xfrm>
          <a:off x="3371280" y="1074"/>
          <a:ext cx="1739481" cy="869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Строительство</a:t>
          </a:r>
          <a:endParaRPr lang="ru-RU" sz="1900" kern="1200" dirty="0"/>
        </a:p>
      </dsp:txBody>
      <dsp:txXfrm>
        <a:off x="3413737" y="43531"/>
        <a:ext cx="1654567" cy="784826"/>
      </dsp:txXfrm>
    </dsp:sp>
    <dsp:sp modelId="{18B2AAAF-6A28-45BF-AFFD-37E133183568}">
      <dsp:nvSpPr>
        <dsp:cNvPr id="0" name=""/>
        <dsp:cNvSpPr/>
      </dsp:nvSpPr>
      <dsp:spPr>
        <a:xfrm>
          <a:off x="4870036" y="1089984"/>
          <a:ext cx="1739481" cy="869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Эксплуатация</a:t>
          </a:r>
          <a:endParaRPr lang="ru-RU" sz="1900" kern="1200" dirty="0"/>
        </a:p>
      </dsp:txBody>
      <dsp:txXfrm>
        <a:off x="4912493" y="1132441"/>
        <a:ext cx="1654567" cy="784826"/>
      </dsp:txXfrm>
    </dsp:sp>
    <dsp:sp modelId="{182700D3-50A6-4EC0-99BF-7A73BF3C3361}">
      <dsp:nvSpPr>
        <dsp:cNvPr id="0" name=""/>
        <dsp:cNvSpPr/>
      </dsp:nvSpPr>
      <dsp:spPr>
        <a:xfrm>
          <a:off x="4297562" y="2851878"/>
          <a:ext cx="1739481" cy="869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Техническое обеспечение</a:t>
          </a:r>
          <a:endParaRPr lang="ru-RU" sz="1900" kern="1200" dirty="0"/>
        </a:p>
      </dsp:txBody>
      <dsp:txXfrm>
        <a:off x="4340019" y="2894335"/>
        <a:ext cx="1654567" cy="784826"/>
      </dsp:txXfrm>
    </dsp:sp>
    <dsp:sp modelId="{EEC5C22A-F5B0-49D1-86D3-140EDECFCA12}">
      <dsp:nvSpPr>
        <dsp:cNvPr id="0" name=""/>
        <dsp:cNvSpPr/>
      </dsp:nvSpPr>
      <dsp:spPr>
        <a:xfrm>
          <a:off x="2444998" y="2851878"/>
          <a:ext cx="1739481" cy="869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Охрана</a:t>
          </a:r>
          <a:endParaRPr lang="ru-RU" sz="1900" kern="1200" dirty="0"/>
        </a:p>
      </dsp:txBody>
      <dsp:txXfrm>
        <a:off x="2487455" y="2894335"/>
        <a:ext cx="1654567" cy="784826"/>
      </dsp:txXfrm>
    </dsp:sp>
    <dsp:sp modelId="{120BCD46-B243-41F9-B31B-7A46F3142AF6}">
      <dsp:nvSpPr>
        <dsp:cNvPr id="0" name=""/>
        <dsp:cNvSpPr/>
      </dsp:nvSpPr>
      <dsp:spPr>
        <a:xfrm>
          <a:off x="1872524" y="1089984"/>
          <a:ext cx="1739481" cy="869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st="50800" dir="5400000" rotWithShape="0">
            <a:srgbClr val="4E3B30">
              <a:alpha val="6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Уборка</a:t>
          </a:r>
          <a:endParaRPr lang="ru-RU" sz="1900" kern="1200" dirty="0"/>
        </a:p>
      </dsp:txBody>
      <dsp:txXfrm>
        <a:off x="1914981" y="1132441"/>
        <a:ext cx="1654567" cy="7848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AA368-6640-4D49-975A-FD44068C950B}">
      <dsp:nvSpPr>
        <dsp:cNvPr id="0" name=""/>
        <dsp:cNvSpPr/>
      </dsp:nvSpPr>
      <dsp:spPr>
        <a:xfrm>
          <a:off x="0" y="123025"/>
          <a:ext cx="8429684" cy="18288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57BA5B-DC5B-406F-A065-174367FDFCA3}">
      <dsp:nvSpPr>
        <dsp:cNvPr id="0" name=""/>
        <dsp:cNvSpPr/>
      </dsp:nvSpPr>
      <dsp:spPr>
        <a:xfrm>
          <a:off x="252890" y="612916"/>
          <a:ext cx="2476219" cy="13411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9757D6-7C71-4737-9769-1DEB8813615A}">
      <dsp:nvSpPr>
        <dsp:cNvPr id="0" name=""/>
        <dsp:cNvSpPr/>
      </dsp:nvSpPr>
      <dsp:spPr>
        <a:xfrm rot="10800000">
          <a:off x="252890" y="2000262"/>
          <a:ext cx="2476219" cy="125099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Аренда производственно-складских помещений</a:t>
          </a:r>
          <a:endParaRPr lang="ru-RU" sz="1400" kern="1200" dirty="0"/>
        </a:p>
      </dsp:txBody>
      <dsp:txXfrm rot="10800000">
        <a:off x="291362" y="2000262"/>
        <a:ext cx="2399275" cy="1212524"/>
      </dsp:txXfrm>
    </dsp:sp>
    <dsp:sp modelId="{474F2E51-1D04-4093-B7CE-E448D89C9AAF}">
      <dsp:nvSpPr>
        <dsp:cNvPr id="0" name=""/>
        <dsp:cNvSpPr/>
      </dsp:nvSpPr>
      <dsp:spPr>
        <a:xfrm>
          <a:off x="2976732" y="612916"/>
          <a:ext cx="2476219" cy="13411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947133-961B-4A37-AAE7-30C49BE64E91}">
      <dsp:nvSpPr>
        <dsp:cNvPr id="0" name=""/>
        <dsp:cNvSpPr/>
      </dsp:nvSpPr>
      <dsp:spPr>
        <a:xfrm rot="10800000">
          <a:off x="2976732" y="2000262"/>
          <a:ext cx="2476219" cy="125099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Аренда офисных помещений и учебных центров класса А</a:t>
          </a:r>
          <a:endParaRPr lang="ru-RU" sz="1400" kern="1200" dirty="0"/>
        </a:p>
      </dsp:txBody>
      <dsp:txXfrm rot="10800000">
        <a:off x="3015204" y="2000262"/>
        <a:ext cx="2399275" cy="1212524"/>
      </dsp:txXfrm>
    </dsp:sp>
    <dsp:sp modelId="{AA23B3D2-8BDA-4E88-A6F3-12728CE74821}">
      <dsp:nvSpPr>
        <dsp:cNvPr id="0" name=""/>
        <dsp:cNvSpPr/>
      </dsp:nvSpPr>
      <dsp:spPr>
        <a:xfrm>
          <a:off x="5700573" y="612916"/>
          <a:ext cx="2476219" cy="13411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0C3537-909A-4D62-9458-01A485E509E4}">
      <dsp:nvSpPr>
        <dsp:cNvPr id="0" name=""/>
        <dsp:cNvSpPr/>
      </dsp:nvSpPr>
      <dsp:spPr>
        <a:xfrm rot="10800000">
          <a:off x="5700573" y="2000262"/>
          <a:ext cx="2476219" cy="125099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Концепция развития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застройка по ТЗ будущего арендатора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(</a:t>
          </a:r>
          <a:r>
            <a:rPr lang="en-US" sz="1400" b="1" kern="1200" dirty="0" smtClean="0"/>
            <a:t>7</a:t>
          </a:r>
          <a:r>
            <a:rPr lang="ru-RU" sz="1400" b="1" kern="1200" dirty="0" smtClean="0"/>
            <a:t> </a:t>
          </a:r>
          <a:r>
            <a:rPr lang="ru-RU" sz="1400" b="1" kern="1200" dirty="0" smtClean="0"/>
            <a:t>Га свободных площадей)</a:t>
          </a:r>
          <a:endParaRPr lang="ru-RU" sz="1400" b="1" kern="1200" dirty="0"/>
        </a:p>
      </dsp:txBody>
      <dsp:txXfrm rot="10800000">
        <a:off x="5739045" y="2000262"/>
        <a:ext cx="2399275" cy="12125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4B4990-A996-438C-8B2D-BA9BB3B84A2C}">
      <dsp:nvSpPr>
        <dsp:cNvPr id="0" name=""/>
        <dsp:cNvSpPr/>
      </dsp:nvSpPr>
      <dsp:spPr>
        <a:xfrm>
          <a:off x="3612" y="2175066"/>
          <a:ext cx="2102572" cy="8410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Проектируем</a:t>
          </a:r>
          <a:endParaRPr lang="ru-RU" sz="1400" kern="1200" dirty="0"/>
        </a:p>
      </dsp:txBody>
      <dsp:txXfrm>
        <a:off x="424126" y="2175066"/>
        <a:ext cx="1261544" cy="841028"/>
      </dsp:txXfrm>
    </dsp:sp>
    <dsp:sp modelId="{63F2B563-96E8-4072-A14D-4E0E57B7121C}">
      <dsp:nvSpPr>
        <dsp:cNvPr id="0" name=""/>
        <dsp:cNvSpPr/>
      </dsp:nvSpPr>
      <dsp:spPr>
        <a:xfrm>
          <a:off x="1895927" y="2175066"/>
          <a:ext cx="2102572" cy="8410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Проводим все коммуникации</a:t>
          </a:r>
          <a:endParaRPr lang="ru-RU" sz="1400" kern="1200" dirty="0"/>
        </a:p>
      </dsp:txBody>
      <dsp:txXfrm>
        <a:off x="2316441" y="2175066"/>
        <a:ext cx="1261544" cy="841028"/>
      </dsp:txXfrm>
    </dsp:sp>
    <dsp:sp modelId="{EAA4F628-4040-46AA-90D6-FCAC13B881B2}">
      <dsp:nvSpPr>
        <dsp:cNvPr id="0" name=""/>
        <dsp:cNvSpPr/>
      </dsp:nvSpPr>
      <dsp:spPr>
        <a:xfrm>
          <a:off x="3788242" y="2175066"/>
          <a:ext cx="2102572" cy="8410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Строим</a:t>
          </a:r>
        </a:p>
      </dsp:txBody>
      <dsp:txXfrm>
        <a:off x="4208756" y="2175066"/>
        <a:ext cx="1261544" cy="841028"/>
      </dsp:txXfrm>
    </dsp:sp>
    <dsp:sp modelId="{DA04AEB6-0F4F-4922-99DF-25FF473B26DB}">
      <dsp:nvSpPr>
        <dsp:cNvPr id="0" name=""/>
        <dsp:cNvSpPr/>
      </dsp:nvSpPr>
      <dsp:spPr>
        <a:xfrm>
          <a:off x="5680557" y="2175066"/>
          <a:ext cx="2102572" cy="84102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/>
            <a:t>Вводим в эксплуатацию новое здание</a:t>
          </a:r>
          <a:endParaRPr lang="ru-RU" sz="1400" kern="1200" dirty="0" smtClean="0"/>
        </a:p>
      </dsp:txBody>
      <dsp:txXfrm>
        <a:off x="6101071" y="2175066"/>
        <a:ext cx="1261544" cy="8410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DBEAB3-882D-4B33-96CA-1590F38E4CEB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201CC-0D8F-48D6-BAA7-23114625A5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277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Приветствие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201CC-0D8F-48D6-BAA7-23114625A57A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Индустриальный парк Шереметьево обладает всеми инженерными</a:t>
            </a:r>
            <a:r>
              <a:rPr lang="ru-RU" baseline="0" dirty="0" smtClean="0"/>
              <a:t> сетями для полной автономной работы и ведет их полное обслуживание. Мы имеем:</a:t>
            </a:r>
          </a:p>
          <a:p>
            <a:pPr>
              <a:buFontTx/>
              <a:buChar char="-"/>
            </a:pPr>
            <a:r>
              <a:rPr lang="ru-RU" baseline="0" dirty="0" smtClean="0"/>
              <a:t> Собственную подстанцию, которая…</a:t>
            </a:r>
          </a:p>
          <a:p>
            <a:pPr>
              <a:buFontTx/>
              <a:buChar char="-"/>
            </a:pPr>
            <a:r>
              <a:rPr lang="ru-RU" baseline="0" dirty="0" smtClean="0"/>
              <a:t> по списку…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201CC-0D8F-48D6-BAA7-23114625A57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Индустриальный парк Шереметьево – это возможность развивать бизнес любых масштабов в одном месте.</a:t>
            </a:r>
          </a:p>
          <a:p>
            <a:r>
              <a:rPr lang="ru-RU" dirty="0" smtClean="0"/>
              <a:t>Мы предлагаем: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 smtClean="0"/>
              <a:t> Аренду производственно-складских, площадок под уличное хранение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 smtClean="0"/>
              <a:t> Аренду офисных помещений и учебных центров класса А типа </a:t>
            </a:r>
            <a:r>
              <a:rPr lang="en-US" dirty="0" smtClean="0"/>
              <a:t>open space</a:t>
            </a:r>
            <a:r>
              <a:rPr lang="ru-RU" dirty="0" smtClean="0"/>
              <a:t>,</a:t>
            </a:r>
            <a:r>
              <a:rPr lang="ru-RU" baseline="0" dirty="0" smtClean="0"/>
              <a:t>которые имею прямой выход в производственно-складские зоны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 smtClean="0"/>
              <a:t>Застройку по ТЗ будущего арендатора. Наличие инженерных сетей. Именно на этом</a:t>
            </a:r>
            <a:r>
              <a:rPr lang="ru-RU" baseline="0" dirty="0" smtClean="0"/>
              <a:t> пункте сотрудничества хотелось заострить свое внимание. (след. Слайд)</a:t>
            </a:r>
            <a:endParaRPr lang="ru-R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ru-R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201CC-0D8F-48D6-BAA7-23114625A57A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Рассказать</a:t>
            </a:r>
            <a:r>
              <a:rPr lang="ru-RU" baseline="0" dirty="0" smtClean="0"/>
              <a:t> по слайду о застройке по ТЗ…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201CC-0D8F-48D6-BAA7-23114625A57A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201CC-0D8F-48D6-BAA7-23114625A57A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Итак, подводя итоги хотелось бы еще раз сфокусировать Ваше внимание</a:t>
            </a:r>
            <a:r>
              <a:rPr lang="ru-RU" baseline="0" dirty="0" smtClean="0"/>
              <a:t> на Ваших преимуществах, которые вы получаете при работе с индустриальным парком Шереметьево.</a:t>
            </a:r>
          </a:p>
          <a:p>
            <a:pPr>
              <a:buFontTx/>
              <a:buChar char="-"/>
            </a:pPr>
            <a:r>
              <a:rPr lang="ru-RU" baseline="0" dirty="0" smtClean="0"/>
              <a:t>По списку…</a:t>
            </a:r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201CC-0D8F-48D6-BAA7-23114625A57A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ru-RU" dirty="0" smtClean="0"/>
              <a:t>В заключение</a:t>
            </a:r>
            <a:r>
              <a:rPr lang="ru-RU" baseline="0" dirty="0" smtClean="0"/>
              <a:t> остается добавить только одно: </a:t>
            </a:r>
          </a:p>
          <a:p>
            <a:pPr algn="l"/>
            <a:r>
              <a:rPr lang="ru-RU" sz="1200" dirty="0" smtClean="0">
                <a:solidFill>
                  <a:schemeClr val="tx2"/>
                </a:solidFill>
              </a:rPr>
              <a:t>Выбирая Индустриальный парк как площадку для развития Вашего бизнеса – Вы будите думать только о Вашем бизнесе. </a:t>
            </a:r>
          </a:p>
          <a:p>
            <a:pPr algn="l"/>
            <a:endParaRPr lang="ru-RU" sz="1200" dirty="0" smtClean="0">
              <a:solidFill>
                <a:schemeClr val="tx2"/>
              </a:solidFill>
            </a:endParaRPr>
          </a:p>
          <a:p>
            <a:pPr algn="l"/>
            <a:r>
              <a:rPr lang="ru-RU" sz="1200" dirty="0" smtClean="0">
                <a:solidFill>
                  <a:schemeClr val="tx2"/>
                </a:solidFill>
              </a:rPr>
              <a:t>Обо всем остальном заботимся мы.</a:t>
            </a:r>
          </a:p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201CC-0D8F-48D6-BAA7-23114625A57A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Начало деятельности Индустриального парка «Шереметьево» приходится на 1994 год, когда был создан один из первых комплексов для предоставления услуг по складированию, обслуживанию, производству, ремонту и эксплуатации высокотехнологичного оборудования.</a:t>
            </a:r>
          </a:p>
          <a:p>
            <a:endParaRPr lang="ru-RU" sz="18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 момента своего основания Индустриальный парк «Шереметьево» был сориентирован на предоставление высокого качества услуг,</a:t>
            </a:r>
            <a:r>
              <a:rPr lang="ru-RU" sz="18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</a:t>
            </a:r>
            <a:r>
              <a:rPr lang="ru-RU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именно с этой целью </a:t>
            </a:r>
            <a:r>
              <a:rPr lang="ru-RU" sz="18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 также для бесперебойного функционирования парка нами была создана профессиональная Управляющая компания, которая и по сей день обеспечивает полный комплекс сервисных и технических услуг.</a:t>
            </a:r>
            <a:endParaRPr lang="ru-RU" sz="18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8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8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</a:t>
            </a:r>
            <a:r>
              <a:rPr lang="ru-RU" sz="18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настоящее время наш парк входит в число первых частных индустриальных парков в России. </a:t>
            </a:r>
          </a:p>
          <a:p>
            <a:endParaRPr lang="ru-RU" sz="1800" b="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8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территории парка имеются все инженерные сети, рассчитанные на дальнейшее развитие.</a:t>
            </a:r>
          </a:p>
          <a:p>
            <a:endParaRPr lang="ru-RU" sz="1200" b="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201CC-0D8F-48D6-BAA7-23114625A57A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Основной девиз, которого мы придерживаемся, выполняю нашу работу</a:t>
            </a:r>
            <a:r>
              <a:rPr lang="ru-RU" baseline="0" dirty="0" smtClean="0"/>
              <a:t> – Арендатор должен заниматься Только ведением своего бизнеса.</a:t>
            </a:r>
          </a:p>
          <a:p>
            <a:r>
              <a:rPr lang="ru-RU" baseline="0" dirty="0" smtClean="0"/>
              <a:t>Для достижения этой цели мы ставим себе и вот уже более 20 лет успешно справляемся с циклом следующих задач: (след. слайд)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201CC-0D8F-48D6-BAA7-23114625A57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dirty="0" smtClean="0"/>
              <a:t> Проектирование и строительство новых</a:t>
            </a:r>
            <a:r>
              <a:rPr lang="ru-RU" baseline="0" dirty="0" smtClean="0"/>
              <a:t> объектов по ТЗ Арендатора за средства </a:t>
            </a:r>
            <a:r>
              <a:rPr lang="ru-RU" baseline="0" dirty="0" err="1" smtClean="0"/>
              <a:t>Арендадателя</a:t>
            </a:r>
            <a:endParaRPr lang="ru-RU" baseline="0" dirty="0" smtClean="0"/>
          </a:p>
          <a:p>
            <a:pPr>
              <a:buFontTx/>
              <a:buChar char="-"/>
            </a:pPr>
            <a:r>
              <a:rPr lang="ru-RU" baseline="0" dirty="0" smtClean="0"/>
              <a:t> Полная эксплуатация функционирующих зданий и площадей </a:t>
            </a:r>
          </a:p>
          <a:p>
            <a:pPr>
              <a:buFontTx/>
              <a:buChar char="-"/>
            </a:pPr>
            <a:r>
              <a:rPr lang="ru-RU" baseline="0" dirty="0" smtClean="0"/>
              <a:t> техническое обеспечение всех инженерных сетей и оборудования</a:t>
            </a:r>
          </a:p>
          <a:p>
            <a:pPr>
              <a:buFontTx/>
              <a:buChar char="-"/>
            </a:pPr>
            <a:r>
              <a:rPr lang="ru-RU" baseline="0" dirty="0" smtClean="0"/>
              <a:t> Охрана территории</a:t>
            </a:r>
          </a:p>
          <a:p>
            <a:pPr>
              <a:buFontTx/>
              <a:buChar char="-"/>
            </a:pPr>
            <a:r>
              <a:rPr lang="ru-RU" baseline="0" dirty="0" smtClean="0"/>
              <a:t> Уборка территории и внутренних помещений</a:t>
            </a:r>
          </a:p>
          <a:p>
            <a:pPr>
              <a:buFontTx/>
              <a:buChar char="-"/>
            </a:pPr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201CC-0D8F-48D6-BAA7-23114625A57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Индустриальный парк "Шереметьево" это надежный партнер для успешного развития Вашего бизнеса. Именно по этой причине, нашими арендаторами являются крупнейшие компании в своем сегменте.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201CC-0D8F-48D6-BAA7-23114625A57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 сегодняшний</a:t>
            </a:r>
            <a:r>
              <a:rPr lang="ru-RU" baseline="0" dirty="0" smtClean="0"/>
              <a:t> день Индустриальный парк Шереметьево располагается на площади в </a:t>
            </a:r>
            <a:r>
              <a:rPr lang="ru-RU" baseline="0" dirty="0" smtClean="0"/>
              <a:t>1</a:t>
            </a:r>
            <a:r>
              <a:rPr lang="en-US" baseline="0" dirty="0" smtClean="0"/>
              <a:t>3</a:t>
            </a:r>
            <a:r>
              <a:rPr lang="ru-RU" baseline="0" dirty="0" smtClean="0"/>
              <a:t> </a:t>
            </a:r>
            <a:r>
              <a:rPr lang="ru-RU" baseline="0" dirty="0" smtClean="0"/>
              <a:t>Га и продолжает активно развиваться.</a:t>
            </a:r>
          </a:p>
          <a:p>
            <a:r>
              <a:rPr lang="ru-RU" baseline="0" dirty="0" smtClean="0"/>
              <a:t>Помимо уже застроенной территории с общей площадью застройки </a:t>
            </a:r>
            <a:r>
              <a:rPr lang="ru-RU" baseline="0" dirty="0" smtClean="0"/>
              <a:t>3</a:t>
            </a:r>
            <a:r>
              <a:rPr lang="en-US" baseline="0" dirty="0" smtClean="0"/>
              <a:t>7</a:t>
            </a:r>
            <a:r>
              <a:rPr lang="ru-RU" baseline="0" dirty="0" smtClean="0"/>
              <a:t> </a:t>
            </a:r>
            <a:r>
              <a:rPr lang="ru-RU" baseline="0" dirty="0" smtClean="0"/>
              <a:t>000 м2 мы ведем застройку новых территорий, на которой планируется также возводиться офисные, производственно-складские помещения, а также открытые площадки под хранение. Уже существует концептуальный план будущих зданий, но последнее слово остается за нашими арендаторами. </a:t>
            </a:r>
          </a:p>
          <a:p>
            <a:r>
              <a:rPr lang="ru-RU" baseline="0" dirty="0" smtClean="0"/>
              <a:t>Общая площадь грядущей застройки составляет </a:t>
            </a:r>
            <a:r>
              <a:rPr lang="en-US" baseline="0" dirty="0" smtClean="0"/>
              <a:t>4</a:t>
            </a:r>
            <a:r>
              <a:rPr lang="ru-RU" baseline="0" dirty="0" smtClean="0"/>
              <a:t> </a:t>
            </a:r>
            <a:r>
              <a:rPr lang="ru-RU" baseline="0" dirty="0" smtClean="0"/>
              <a:t>Га.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Ключевым моментом нашего парка также является его месторасположение. В первую очередь – это непосредственная близость к международному аэропорту Шереметьево и к его грузовым и пассажирским терминалам. Он находится прямо через дорогу, что можно увидеть на схеме даже со столь крупным масштабом. (след. слайд) 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201CC-0D8F-48D6-BAA7-23114625A57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Расстояние</a:t>
            </a:r>
            <a:r>
              <a:rPr lang="ru-RU" baseline="0" dirty="0" smtClean="0"/>
              <a:t> до грузовых терминалов аэропорта составляет не больше 2 км. На данном слайде хорошо реальная близость.</a:t>
            </a:r>
          </a:p>
          <a:p>
            <a:r>
              <a:rPr lang="ru-RU" baseline="0" dirty="0" smtClean="0"/>
              <a:t>Также Индустриальный парк находится в 3 км от трассы федерального значения Москва – Санкт-Петербург М10 и М11, которая является основным источником связи с северными портами России.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Индустриальный парк находится в 12 км от МКАД, и добраться до него можно многими путями: помимо трассы М</a:t>
            </a:r>
            <a:r>
              <a:rPr lang="en-US" baseline="0" dirty="0" smtClean="0"/>
              <a:t> 104</a:t>
            </a:r>
            <a:r>
              <a:rPr lang="ru-RU" baseline="0" dirty="0" smtClean="0"/>
              <a:t> это федеральная трасса Москва – Дмитров, из Москвы по Ленинградскому шоссе через город Химки.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В непосредственной близости от парка находятся терминалы крупнейших Российских транспортных компаний, что так же является преимуществом.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201CC-0D8F-48D6-BAA7-23114625A57A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Для успешного ведения бизнеса нашими арендаторами,</a:t>
            </a:r>
            <a:r>
              <a:rPr lang="ru-RU" baseline="0" dirty="0" smtClean="0"/>
              <a:t> мы создаем для них все условия для бесперебойной работы:</a:t>
            </a:r>
          </a:p>
          <a:p>
            <a:pPr>
              <a:buFontTx/>
              <a:buChar char="-"/>
            </a:pPr>
            <a:r>
              <a:rPr lang="ru-RU" baseline="0" dirty="0" smtClean="0"/>
              <a:t> Подробно по списку…</a:t>
            </a:r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201CC-0D8F-48D6-BAA7-23114625A57A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201CC-0D8F-48D6-BAA7-23114625A57A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483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05.04.2018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>
    <p:wipe dir="r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3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19" Type="http://schemas.openxmlformats.org/officeDocument/2006/relationships/image" Target="../media/image20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ШЕРЕМЕТЬЕВО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4086236"/>
            <a:ext cx="8458200" cy="914400"/>
          </a:xfrm>
        </p:spPr>
        <p:txBody>
          <a:bodyPr/>
          <a:lstStyle/>
          <a:p>
            <a:r>
              <a:rPr lang="ru-RU" dirty="0" smtClean="0"/>
              <a:t>Индустриальный парк</a:t>
            </a:r>
            <a:endParaRPr lang="ru-RU" dirty="0"/>
          </a:p>
        </p:txBody>
      </p:sp>
      <p:pic>
        <p:nvPicPr>
          <p:cNvPr id="5" name="Рисунок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28" y="6286520"/>
            <a:ext cx="419099" cy="447512"/>
          </a:xfrm>
          <a:prstGeom prst="rect">
            <a:avLst/>
          </a:prstGeom>
        </p:spPr>
      </p:pic>
      <p:pic>
        <p:nvPicPr>
          <p:cNvPr id="4" name="Изображение 3" descr="Без названия 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75772"/>
            <a:ext cx="5364088" cy="4277869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условия</a:t>
            </a:r>
            <a:endParaRPr lang="ru-RU" dirty="0"/>
          </a:p>
        </p:txBody>
      </p:sp>
      <p:pic>
        <p:nvPicPr>
          <p:cNvPr id="8" name="Рисунок 7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28" y="6286520"/>
            <a:ext cx="419099" cy="447512"/>
          </a:xfrm>
          <a:prstGeom prst="rect">
            <a:avLst/>
          </a:prstGeom>
        </p:spPr>
      </p:pic>
      <p:pic>
        <p:nvPicPr>
          <p:cNvPr id="6" name="Изображение 5" descr="Без названия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3168352" cy="2601111"/>
          </a:xfrm>
          <a:prstGeom prst="rect">
            <a:avLst/>
          </a:prstGeom>
        </p:spPr>
      </p:pic>
      <p:pic>
        <p:nvPicPr>
          <p:cNvPr id="9" name="Изображение 8" descr="Без названия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3933056"/>
            <a:ext cx="3168352" cy="2422618"/>
          </a:xfrm>
          <a:prstGeom prst="rect">
            <a:avLst/>
          </a:prstGeom>
        </p:spPr>
      </p:pic>
      <p:pic>
        <p:nvPicPr>
          <p:cNvPr id="10" name="Изображение 9" descr="Без названия6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268760"/>
            <a:ext cx="4506326" cy="504056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Инфраструктура</a:t>
            </a:r>
            <a:endParaRPr lang="ru-RU" dirty="0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357158" y="1857364"/>
            <a:ext cx="8124852" cy="450059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Действующие инженерные сети </a:t>
            </a:r>
          </a:p>
          <a:p>
            <a:r>
              <a:rPr lang="ru-RU" dirty="0" smtClean="0"/>
              <a:t>Собственная трансформаторная подстанция</a:t>
            </a:r>
          </a:p>
          <a:p>
            <a:r>
              <a:rPr lang="ru-RU" dirty="0" smtClean="0"/>
              <a:t>Собственная котельная, работающая на природном газе</a:t>
            </a:r>
          </a:p>
          <a:p>
            <a:r>
              <a:rPr lang="ru-RU" dirty="0" smtClean="0"/>
              <a:t>Газогенераторы для бесперебойной работы производства</a:t>
            </a:r>
          </a:p>
          <a:p>
            <a:r>
              <a:rPr lang="ru-RU" dirty="0" smtClean="0"/>
              <a:t>Очистные сооружения бытовых и ливневых сточных вод</a:t>
            </a:r>
          </a:p>
          <a:p>
            <a:r>
              <a:rPr lang="ru-RU" dirty="0"/>
              <a:t>Собственная скважина </a:t>
            </a:r>
            <a:r>
              <a:rPr lang="ru-RU" dirty="0" smtClean="0"/>
              <a:t>и городское водоснабжение </a:t>
            </a:r>
          </a:p>
          <a:p>
            <a:r>
              <a:rPr lang="ru-RU" dirty="0" smtClean="0"/>
              <a:t>Современная противопожарная система для всех зданий</a:t>
            </a:r>
          </a:p>
        </p:txBody>
      </p:sp>
      <p:pic>
        <p:nvPicPr>
          <p:cNvPr id="6" name="Рисунок 5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28" y="6286520"/>
            <a:ext cx="419099" cy="44751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Инфраструктура</a:t>
            </a:r>
            <a:endParaRPr lang="ru-RU" dirty="0"/>
          </a:p>
        </p:txBody>
      </p:sp>
      <p:pic>
        <p:nvPicPr>
          <p:cNvPr id="8" name="Рисунок 7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28" y="6286520"/>
            <a:ext cx="419099" cy="447512"/>
          </a:xfrm>
          <a:prstGeom prst="rect">
            <a:avLst/>
          </a:prstGeom>
        </p:spPr>
      </p:pic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268760"/>
            <a:ext cx="3714775" cy="2786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Изображение 2" descr="IMG_505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204864"/>
            <a:ext cx="4668010" cy="3501008"/>
          </a:xfrm>
          <a:prstGeom prst="rect">
            <a:avLst/>
          </a:prstGeom>
        </p:spPr>
      </p:pic>
      <p:pic>
        <p:nvPicPr>
          <p:cNvPr id="5" name="Изображение 4" descr="IMG_505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05064"/>
            <a:ext cx="3635896" cy="272692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возможности</a:t>
            </a:r>
            <a:endParaRPr lang="ru-RU" dirty="0"/>
          </a:p>
        </p:txBody>
      </p:sp>
      <p:pic>
        <p:nvPicPr>
          <p:cNvPr id="4" name="Рисунок 3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28" y="6286520"/>
            <a:ext cx="419099" cy="447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158" y="1496785"/>
            <a:ext cx="757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Индустриальный парк Шереметьево – это возможность развивать бизнес любых масштабов в одном месте.</a:t>
            </a:r>
            <a:endParaRPr lang="ru-RU" dirty="0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006836106"/>
              </p:ext>
            </p:extLst>
          </p:nvPr>
        </p:nvGraphicFramePr>
        <p:xfrm>
          <a:off x="285720" y="2722586"/>
          <a:ext cx="842968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Застройка по ТЗ заказчика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28596" y="1428736"/>
            <a:ext cx="7858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Все делаем за Вас. </a:t>
            </a:r>
          </a:p>
          <a:p>
            <a:endParaRPr lang="ru-RU" dirty="0" smtClean="0"/>
          </a:p>
          <a:p>
            <a:r>
              <a:rPr lang="ru-RU" dirty="0" smtClean="0"/>
              <a:t>Заключив предварительный договор, мы по вашему техническому заданию, на собственные средства: 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97281454"/>
              </p:ext>
            </p:extLst>
          </p:nvPr>
        </p:nvGraphicFramePr>
        <p:xfrm>
          <a:off x="928662" y="801641"/>
          <a:ext cx="7786742" cy="5191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0034" y="4086059"/>
            <a:ext cx="78581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Вам остается только установить оборудование и приступить к работе.</a:t>
            </a:r>
          </a:p>
          <a:p>
            <a:endParaRPr lang="ru-RU" dirty="0" smtClean="0"/>
          </a:p>
          <a:p>
            <a:r>
              <a:rPr lang="ru-RU" dirty="0" smtClean="0"/>
              <a:t>Техническое обслуживание всех инженерных систем здания, уборка всех внутренних площадей и уличной территории берет на себя наша Управляющая компания на выгодных для Вас условиях. </a:t>
            </a:r>
          </a:p>
          <a:p>
            <a:endParaRPr lang="ru-RU" dirty="0" smtClean="0"/>
          </a:p>
          <a:p>
            <a:r>
              <a:rPr lang="ru-RU" dirty="0" smtClean="0"/>
              <a:t>Ваша задача – заниматься бизнесом, наша – создавать условия для этого</a:t>
            </a:r>
          </a:p>
        </p:txBody>
      </p:sp>
      <p:pic>
        <p:nvPicPr>
          <p:cNvPr id="7" name="Рисунок 6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2528" y="6286520"/>
            <a:ext cx="419099" cy="44751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Концепция новых зданий</a:t>
            </a:r>
            <a:endParaRPr lang="ru-RU" dirty="0"/>
          </a:p>
        </p:txBody>
      </p:sp>
      <p:pic>
        <p:nvPicPr>
          <p:cNvPr id="6" name="Рисунок 5" descr="banner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04" y="1279365"/>
            <a:ext cx="6072230" cy="2649701"/>
          </a:xfrm>
          <a:prstGeom prst="rect">
            <a:avLst/>
          </a:prstGeom>
        </p:spPr>
      </p:pic>
      <p:pic>
        <p:nvPicPr>
          <p:cNvPr id="7" name="Рисунок 6" descr="banner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04" y="3994010"/>
            <a:ext cx="6072230" cy="2649700"/>
          </a:xfrm>
          <a:prstGeom prst="rect">
            <a:avLst/>
          </a:prstGeom>
        </p:spPr>
      </p:pic>
      <p:pic>
        <p:nvPicPr>
          <p:cNvPr id="8" name="Рисунок 7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28" y="6286520"/>
            <a:ext cx="419099" cy="44751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Почему мы?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sz="2500" dirty="0" smtClean="0"/>
              <a:t>Минимизация рисков новых арендаторов – нет необходимости вкладывать собственные средства в строительство</a:t>
            </a:r>
          </a:p>
          <a:p>
            <a:r>
              <a:rPr lang="ru-RU" sz="2500" dirty="0" smtClean="0"/>
              <a:t>Строим по Вашему ТЗ за наш счет</a:t>
            </a:r>
          </a:p>
          <a:p>
            <a:r>
              <a:rPr lang="ru-RU" sz="2500" dirty="0" smtClean="0"/>
              <a:t>Собственная Управляющая компания, полный комплекс услуг по обслуживанию и эксплуатации</a:t>
            </a:r>
          </a:p>
          <a:p>
            <a:r>
              <a:rPr lang="ru-RU" sz="2500" dirty="0" smtClean="0"/>
              <a:t>Предоставление арендаторам Юридического адреса</a:t>
            </a:r>
          </a:p>
          <a:p>
            <a:r>
              <a:rPr lang="ru-RU" sz="2500" dirty="0" smtClean="0"/>
              <a:t>Непосредственная близость к крупнейшим транспортным узлам и таможенному терминалу в Шереметьево</a:t>
            </a:r>
          </a:p>
          <a:p>
            <a:r>
              <a:rPr lang="ru-RU" sz="2500" dirty="0" smtClean="0"/>
              <a:t>12 км от г. Москвы, общественный и корпоративный транспорт</a:t>
            </a:r>
          </a:p>
          <a:p>
            <a:r>
              <a:rPr lang="ru-RU" sz="2500" dirty="0" smtClean="0"/>
              <a:t>Стабильность – более 20 лет на рынке</a:t>
            </a:r>
          </a:p>
          <a:p>
            <a:endParaRPr lang="ru-RU" sz="2500" dirty="0" smtClean="0"/>
          </a:p>
          <a:p>
            <a:endParaRPr lang="ru-RU" sz="2500" dirty="0" smtClean="0"/>
          </a:p>
          <a:p>
            <a:endParaRPr lang="ru-RU" sz="2500" dirty="0"/>
          </a:p>
        </p:txBody>
      </p:sp>
      <p:pic>
        <p:nvPicPr>
          <p:cNvPr id="4" name="Рисунок 3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28" y="6286520"/>
            <a:ext cx="419099" cy="44751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57158" y="2714620"/>
            <a:ext cx="8501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Выбирая Индустриальный парк как площадку для развития Вашего бизнеса – Вы будете думать только о Вашем бизнесе. </a:t>
            </a:r>
          </a:p>
          <a:p>
            <a:pPr algn="ctr"/>
            <a:endParaRPr lang="ru-RU" sz="2400" dirty="0" smtClean="0">
              <a:solidFill>
                <a:schemeClr val="tx2"/>
              </a:solidFill>
            </a:endParaRPr>
          </a:p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Обо всем остальном заботимся мы.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5" name="Рисунок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28" y="6286520"/>
            <a:ext cx="419099" cy="44751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нас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1785927"/>
            <a:ext cx="8124852" cy="3286148"/>
          </a:xfrm>
        </p:spPr>
        <p:txBody>
          <a:bodyPr>
            <a:normAutofit/>
          </a:bodyPr>
          <a:lstStyle/>
          <a:p>
            <a:r>
              <a:rPr lang="ru-RU" sz="2500" dirty="0" smtClean="0"/>
              <a:t>Начало деятельности – 1994 год</a:t>
            </a:r>
          </a:p>
          <a:p>
            <a:r>
              <a:rPr lang="ru-RU" sz="2500" dirty="0" smtClean="0"/>
              <a:t>Один из первых в России Индустриальных парков</a:t>
            </a:r>
          </a:p>
          <a:p>
            <a:r>
              <a:rPr lang="ru-RU" sz="2500" dirty="0" smtClean="0"/>
              <a:t>Члены Ассоциации Индустриальных Парков России</a:t>
            </a:r>
            <a:endParaRPr lang="en-US" sz="2500" dirty="0" smtClean="0"/>
          </a:p>
          <a:p>
            <a:r>
              <a:rPr lang="ru-RU" sz="2500" dirty="0" smtClean="0"/>
              <a:t>Состоит в реестре </a:t>
            </a:r>
            <a:r>
              <a:rPr lang="ru-RU" sz="2500" dirty="0" err="1" smtClean="0"/>
              <a:t>МинПромТорга</a:t>
            </a:r>
            <a:r>
              <a:rPr lang="ru-RU" sz="2500" smtClean="0"/>
              <a:t> России</a:t>
            </a:r>
            <a:endParaRPr lang="ru-RU" sz="2500" dirty="0" smtClean="0"/>
          </a:p>
          <a:p>
            <a:r>
              <a:rPr lang="ru-RU" sz="2500" dirty="0" smtClean="0"/>
              <a:t>Наличие всех инженерных сетей с учетом дальнейшего развития</a:t>
            </a:r>
          </a:p>
          <a:p>
            <a:r>
              <a:rPr lang="ru-RU" sz="2500" dirty="0" smtClean="0"/>
              <a:t>Весь комплекс сервисных и технических услуг</a:t>
            </a:r>
          </a:p>
        </p:txBody>
      </p:sp>
      <p:pic>
        <p:nvPicPr>
          <p:cNvPr id="6" name="Рисунок 5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28" y="6286520"/>
            <a:ext cx="419099" cy="44751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Основной принцип нашей работы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046417"/>
            <a:ext cx="8401080" cy="1739905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Арендатор должен заниматься ТОЛЬКО ведением своего бизнеса</a:t>
            </a:r>
          </a:p>
        </p:txBody>
      </p:sp>
      <p:pic>
        <p:nvPicPr>
          <p:cNvPr id="5" name="Рисунок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28" y="6286520"/>
            <a:ext cx="419099" cy="44751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задачи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57158" y="1500174"/>
            <a:ext cx="8501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Основной задачей Индустриального парка Шереметьево является организация бесперебойной работы наших арендаторов, развитие их бизнеса и обеспечение полным комплексом услуг</a:t>
            </a:r>
            <a:r>
              <a:rPr lang="en-US" dirty="0" smtClean="0">
                <a:solidFill>
                  <a:schemeClr val="tx2"/>
                </a:solidFill>
              </a:rPr>
              <a:t>:</a:t>
            </a:r>
            <a:endParaRPr lang="ru-RU" dirty="0" smtClean="0">
              <a:solidFill>
                <a:schemeClr val="tx2"/>
              </a:solidFill>
            </a:endParaRPr>
          </a:p>
        </p:txBody>
      </p:sp>
      <p:graphicFrame>
        <p:nvGraphicFramePr>
          <p:cNvPr id="5" name="Содержимое 6"/>
          <p:cNvGraphicFramePr>
            <a:graphicFrameLocks noGrp="1"/>
          </p:cNvGraphicFramePr>
          <p:nvPr>
            <p:ph idx="1"/>
          </p:nvPr>
        </p:nvGraphicFramePr>
        <p:xfrm>
          <a:off x="304800" y="2563826"/>
          <a:ext cx="8482042" cy="3722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2528" y="6286520"/>
            <a:ext cx="419099" cy="44751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Арендаторы</a:t>
            </a:r>
            <a:endParaRPr lang="ru-RU" dirty="0"/>
          </a:p>
        </p:txBody>
      </p:sp>
      <p:pic>
        <p:nvPicPr>
          <p:cNvPr id="4" name="Рисунок 3" descr="akzoNob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3571876"/>
            <a:ext cx="2357454" cy="906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aum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4" y="5594120"/>
            <a:ext cx="2357454" cy="906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aterpilla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24" y="4593988"/>
            <a:ext cx="2357454" cy="906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ferronordi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7885" y="1571612"/>
            <a:ext cx="2357453" cy="906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jhonsonsContro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7885" y="4593989"/>
            <a:ext cx="2357453" cy="906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sirMeccanica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7885" y="2582735"/>
            <a:ext cx="2357453" cy="906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fayatBomag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7554" y="2571744"/>
            <a:ext cx="2357454" cy="906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aviahelp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7224" y="1571612"/>
            <a:ext cx="2357454" cy="906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ummins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57554" y="1571612"/>
            <a:ext cx="2357454" cy="906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shine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7554" y="3582866"/>
            <a:ext cx="2357454" cy="906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 descr="toyotrans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9592" y="2564904"/>
            <a:ext cx="2357453" cy="864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 descr="volvo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57554" y="5594121"/>
            <a:ext cx="2357453" cy="906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 descr="toyota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57884" y="5594120"/>
            <a:ext cx="2357453" cy="906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solarTurbines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57885" y="3582867"/>
            <a:ext cx="2357453" cy="906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henderson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57554" y="4593988"/>
            <a:ext cx="2357454" cy="906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 descr="logo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72528" y="6286520"/>
            <a:ext cx="419099" cy="447512"/>
          </a:xfrm>
          <a:prstGeom prst="rect">
            <a:avLst/>
          </a:prstGeom>
        </p:spPr>
      </p:pic>
      <p:pic>
        <p:nvPicPr>
          <p:cNvPr id="20" name="Изображение 19" descr="header_link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636912"/>
            <a:ext cx="1944216" cy="38257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1548458"/>
            <a:ext cx="8072494" cy="466662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Схема индустриального парка</a:t>
            </a:r>
            <a:endParaRPr lang="ru-RU" dirty="0"/>
          </a:p>
        </p:txBody>
      </p:sp>
      <p:pic>
        <p:nvPicPr>
          <p:cNvPr id="5" name="Рисунок 4" descr="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28" y="6286520"/>
            <a:ext cx="419099" cy="447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4414" y="1548458"/>
            <a:ext cx="2857520" cy="52322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lvl="1"/>
            <a:r>
              <a:rPr lang="ru-RU" sz="1400" dirty="0" smtClean="0">
                <a:solidFill>
                  <a:schemeClr val="bg1"/>
                </a:solidFill>
              </a:rPr>
              <a:t>Международный аэропорт Шереметьево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poi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852" y="1720611"/>
            <a:ext cx="428628" cy="636819"/>
          </a:xfrm>
          <a:prstGeom prst="rect">
            <a:avLst/>
          </a:prstGeom>
        </p:spPr>
      </p:pic>
      <p:sp>
        <p:nvSpPr>
          <p:cNvPr id="14" name="Содержимое 4"/>
          <p:cNvSpPr txBox="1">
            <a:spLocks/>
          </p:cNvSpPr>
          <p:nvPr/>
        </p:nvSpPr>
        <p:spPr>
          <a:xfrm>
            <a:off x="500034" y="5143512"/>
            <a:ext cx="4214842" cy="107157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70000"/>
              <a:buFont typeface="Wingdings 2"/>
              <a:buChar char=""/>
              <a:tabLst/>
              <a:defRPr/>
            </a:pPr>
            <a:r>
              <a:rPr lang="ru-RU" sz="1600" dirty="0" smtClean="0">
                <a:solidFill>
                  <a:schemeClr val="bg1"/>
                </a:solidFill>
              </a:rPr>
              <a:t>Общая площадь - </a:t>
            </a:r>
            <a:r>
              <a:rPr lang="ru-RU" sz="1600" b="1" dirty="0" smtClean="0">
                <a:solidFill>
                  <a:schemeClr val="bg1"/>
                </a:solidFill>
              </a:rPr>
              <a:t>1</a:t>
            </a:r>
            <a:r>
              <a:rPr lang="en-US" sz="1600" b="1" dirty="0" smtClean="0">
                <a:solidFill>
                  <a:schemeClr val="bg1"/>
                </a:solidFill>
              </a:rPr>
              <a:t>3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>Га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70000"/>
              <a:buFont typeface="Wingdings 2"/>
              <a:buChar char=""/>
              <a:tabLst/>
              <a:defRPr/>
            </a:pPr>
            <a:r>
              <a:rPr lang="ru-RU" sz="1600" dirty="0" smtClean="0">
                <a:solidFill>
                  <a:schemeClr val="bg1"/>
                </a:solidFill>
              </a:rPr>
              <a:t>Площадь готовой застройки - </a:t>
            </a:r>
            <a:r>
              <a:rPr lang="ru-RU" sz="1600" b="1" dirty="0" smtClean="0">
                <a:solidFill>
                  <a:schemeClr val="bg1"/>
                </a:solidFill>
              </a:rPr>
              <a:t>3</a:t>
            </a:r>
            <a:r>
              <a:rPr lang="en-US" sz="1600" b="1" dirty="0" smtClean="0">
                <a:solidFill>
                  <a:schemeClr val="bg1"/>
                </a:solidFill>
              </a:rPr>
              <a:t>7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>000 м2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Свободная площадь под застройку – 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Га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Месторасположение</a:t>
            </a:r>
            <a:endParaRPr lang="ru-RU" dirty="0"/>
          </a:p>
        </p:txBody>
      </p:sp>
      <p:pic>
        <p:nvPicPr>
          <p:cNvPr id="4" name="Содержимое 3" descr="position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8596" y="1357298"/>
            <a:ext cx="6143668" cy="5214533"/>
          </a:xfrm>
        </p:spPr>
      </p:pic>
      <p:pic>
        <p:nvPicPr>
          <p:cNvPr id="5" name="Рисунок 4" descr="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28" y="6286520"/>
            <a:ext cx="419099" cy="447512"/>
          </a:xfrm>
          <a:prstGeom prst="rect">
            <a:avLst/>
          </a:prstGeom>
        </p:spPr>
      </p:pic>
      <p:sp>
        <p:nvSpPr>
          <p:cNvPr id="6" name="Содержимое 4"/>
          <p:cNvSpPr txBox="1">
            <a:spLocks/>
          </p:cNvSpPr>
          <p:nvPr/>
        </p:nvSpPr>
        <p:spPr>
          <a:xfrm>
            <a:off x="4357686" y="1714488"/>
            <a:ext cx="4429156" cy="250033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70000"/>
              <a:buFont typeface="Wingdings 2"/>
              <a:buChar char=""/>
              <a:tabLst/>
              <a:defRPr/>
            </a:pPr>
            <a:r>
              <a:rPr lang="ru-RU" sz="1600" b="1" dirty="0" smtClean="0">
                <a:solidFill>
                  <a:schemeClr val="bg1"/>
                </a:solidFill>
              </a:rPr>
              <a:t>2 км </a:t>
            </a:r>
            <a:r>
              <a:rPr lang="ru-RU" sz="1600" dirty="0" smtClean="0">
                <a:solidFill>
                  <a:schemeClr val="bg1"/>
                </a:solidFill>
              </a:rPr>
              <a:t>до Грузового терминала Международного аэропорта «Шереметьево»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км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 федеральной трассы М11 Москва – Санкт-Петербург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 км </a:t>
            </a: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 МКАД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70000"/>
              <a:buFont typeface="Wingdings 2"/>
              <a:buChar char=""/>
              <a:tabLst/>
              <a:defRPr/>
            </a:pPr>
            <a:r>
              <a:rPr lang="ru-RU" sz="1600" b="1" dirty="0" smtClean="0">
                <a:solidFill>
                  <a:schemeClr val="bg1"/>
                </a:solidFill>
              </a:rPr>
              <a:t>5 км </a:t>
            </a:r>
            <a:r>
              <a:rPr lang="ru-RU" sz="1600" dirty="0" smtClean="0">
                <a:solidFill>
                  <a:schemeClr val="bg1"/>
                </a:solidFill>
              </a:rPr>
              <a:t>до федеральной трассы Москва - Дмитров</a:t>
            </a:r>
            <a:endParaRPr kumimoji="0" lang="ru-RU" sz="16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Pct val="70000"/>
              <a:buFont typeface="Wingdings 2"/>
              <a:buChar char=""/>
              <a:tabLst/>
              <a:defRPr/>
            </a:pPr>
            <a:r>
              <a:rPr lang="ru-RU" sz="1600" dirty="0" smtClean="0">
                <a:solidFill>
                  <a:schemeClr val="bg1"/>
                </a:solidFill>
              </a:rPr>
              <a:t>Терминалы транспортных компаний в непосредственной близости</a:t>
            </a:r>
            <a:endParaRPr kumimoji="0" lang="ru-RU" sz="16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714488"/>
            <a:ext cx="8339166" cy="4643470"/>
          </a:xfrm>
        </p:spPr>
        <p:txBody>
          <a:bodyPr>
            <a:normAutofit/>
          </a:bodyPr>
          <a:lstStyle/>
          <a:p>
            <a:r>
              <a:rPr lang="ru-RU" sz="2500" dirty="0" smtClean="0"/>
              <a:t>Организация доставки персонала до ближайших станций метро г. Москвы</a:t>
            </a:r>
          </a:p>
          <a:p>
            <a:r>
              <a:rPr lang="ru-RU" sz="2500" dirty="0" smtClean="0"/>
              <a:t>Качественное питание на территории парка</a:t>
            </a:r>
          </a:p>
          <a:p>
            <a:r>
              <a:rPr lang="ru-RU" sz="2500" dirty="0" smtClean="0"/>
              <a:t>Возможность работы 24 часа в стуки 365 дней в году</a:t>
            </a:r>
          </a:p>
          <a:p>
            <a:r>
              <a:rPr lang="ru-RU" sz="2500" dirty="0" smtClean="0"/>
              <a:t>Круглосуточная охрана территории</a:t>
            </a:r>
          </a:p>
          <a:p>
            <a:r>
              <a:rPr lang="ru-RU" sz="2500" dirty="0" smtClean="0"/>
              <a:t>Парковочные места для арендаторов</a:t>
            </a:r>
          </a:p>
          <a:p>
            <a:r>
              <a:rPr lang="ru-RU" sz="2500" dirty="0" smtClean="0"/>
              <a:t>Площадки для погрузки и разгрузки большегрузного транспорта</a:t>
            </a:r>
          </a:p>
          <a:p>
            <a:r>
              <a:rPr lang="ru-RU" sz="2500" dirty="0" smtClean="0"/>
              <a:t>Организация уборки помещений и вывоз ТБО</a:t>
            </a:r>
          </a:p>
          <a:p>
            <a:r>
              <a:rPr lang="ru-RU" sz="2500" dirty="0" smtClean="0"/>
              <a:t>Развитая система общественного транспорта</a:t>
            </a:r>
          </a:p>
        </p:txBody>
      </p:sp>
      <p:pic>
        <p:nvPicPr>
          <p:cNvPr id="4" name="Рисунок 3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28" y="6286520"/>
            <a:ext cx="419099" cy="44751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условия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/>
          <a:lstStyle/>
          <a:p>
            <a:r>
              <a:rPr lang="ru-RU" dirty="0" smtClean="0"/>
              <a:t>Наши условия</a:t>
            </a:r>
            <a:endParaRPr lang="ru-RU" dirty="0"/>
          </a:p>
        </p:txBody>
      </p:sp>
      <p:pic>
        <p:nvPicPr>
          <p:cNvPr id="27" name="Рисунок 26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28" y="6286520"/>
            <a:ext cx="419099" cy="447512"/>
          </a:xfrm>
          <a:prstGeom prst="rect">
            <a:avLst/>
          </a:prstGeom>
        </p:spPr>
      </p:pic>
      <p:pic>
        <p:nvPicPr>
          <p:cNvPr id="2" name="Изображение 1" descr="Без названия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96752"/>
            <a:ext cx="3744415" cy="5472607"/>
          </a:xfrm>
          <a:prstGeom prst="rect">
            <a:avLst/>
          </a:prstGeom>
        </p:spPr>
      </p:pic>
      <p:pic>
        <p:nvPicPr>
          <p:cNvPr id="8" name="Рисунок 3" descr="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005064"/>
            <a:ext cx="3528392" cy="2646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Изображение 2" descr="Без названия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3541138" cy="270519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580</TotalTime>
  <Words>1105</Words>
  <Application>Microsoft Office PowerPoint</Application>
  <PresentationFormat>Экран (4:3)</PresentationFormat>
  <Paragraphs>145</Paragraphs>
  <Slides>17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Трек</vt:lpstr>
      <vt:lpstr>ШЕРЕМЕТЬЕВО</vt:lpstr>
      <vt:lpstr>О нас</vt:lpstr>
      <vt:lpstr>Основной принцип нашей работы</vt:lpstr>
      <vt:lpstr>Наши задачи</vt:lpstr>
      <vt:lpstr>Арендаторы</vt:lpstr>
      <vt:lpstr>Схема индустриального парка</vt:lpstr>
      <vt:lpstr>Месторасположение</vt:lpstr>
      <vt:lpstr>Наши условия</vt:lpstr>
      <vt:lpstr>Наши условия</vt:lpstr>
      <vt:lpstr>Наши условия</vt:lpstr>
      <vt:lpstr>Инфраструктура</vt:lpstr>
      <vt:lpstr>Инфраструктура</vt:lpstr>
      <vt:lpstr>Наши возможности</vt:lpstr>
      <vt:lpstr>Застройка по ТЗ заказчика</vt:lpstr>
      <vt:lpstr>Концепция новых зданий</vt:lpstr>
      <vt:lpstr>Почему мы?</vt:lpstr>
      <vt:lpstr>Заключение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ШЕРЕМЕТЬЕВО</dc:title>
  <dc:creator>Виктор</dc:creator>
  <cp:lastModifiedBy>COMP32</cp:lastModifiedBy>
  <cp:revision>55</cp:revision>
  <dcterms:created xsi:type="dcterms:W3CDTF">2015-04-12T20:04:11Z</dcterms:created>
  <dcterms:modified xsi:type="dcterms:W3CDTF">2018-04-05T08:51:51Z</dcterms:modified>
</cp:coreProperties>
</file>